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8" r:id="rId6"/>
    <p:sldId id="257" r:id="rId7"/>
    <p:sldId id="261" r:id="rId8"/>
    <p:sldId id="262" r:id="rId9"/>
    <p:sldId id="263" r:id="rId10"/>
    <p:sldId id="260" r:id="rId1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5" d="100"/>
          <a:sy n="115" d="100"/>
        </p:scale>
        <p:origin x="442"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ienne Ragain-Gire" userId="4f5aad24-d1c4-460e-8b66-8f0a639303cd" providerId="ADAL" clId="{CD5CA64D-17D5-4E43-8198-5C640FA206A7}"/>
    <pc:docChg chg="undo custSel modSld">
      <pc:chgData name="Fabienne Ragain-Gire" userId="4f5aad24-d1c4-460e-8b66-8f0a639303cd" providerId="ADAL" clId="{CD5CA64D-17D5-4E43-8198-5C640FA206A7}" dt="2026-06-10T13:03:30.163" v="6" actId="20577"/>
      <pc:docMkLst>
        <pc:docMk/>
      </pc:docMkLst>
      <pc:sldChg chg="modSp mod">
        <pc:chgData name="Fabienne Ragain-Gire" userId="4f5aad24-d1c4-460e-8b66-8f0a639303cd" providerId="ADAL" clId="{CD5CA64D-17D5-4E43-8198-5C640FA206A7}" dt="2026-06-10T11:55:42.113" v="2" actId="1076"/>
        <pc:sldMkLst>
          <pc:docMk/>
          <pc:sldMk cId="0" sldId="257"/>
        </pc:sldMkLst>
        <pc:picChg chg="mod">
          <ac:chgData name="Fabienne Ragain-Gire" userId="4f5aad24-d1c4-460e-8b66-8f0a639303cd" providerId="ADAL" clId="{CD5CA64D-17D5-4E43-8198-5C640FA206A7}" dt="2026-06-10T11:55:42.113" v="2" actId="1076"/>
          <ac:picMkLst>
            <pc:docMk/>
            <pc:sldMk cId="0" sldId="257"/>
            <ac:picMk id="5" creationId="{31B2D234-15F6-5986-C8F1-D1B81D7624FB}"/>
          </ac:picMkLst>
        </pc:picChg>
      </pc:sldChg>
      <pc:sldChg chg="modSp mod">
        <pc:chgData name="Fabienne Ragain-Gire" userId="4f5aad24-d1c4-460e-8b66-8f0a639303cd" providerId="ADAL" clId="{CD5CA64D-17D5-4E43-8198-5C640FA206A7}" dt="2026-06-10T13:03:30.163" v="6" actId="20577"/>
        <pc:sldMkLst>
          <pc:docMk/>
          <pc:sldMk cId="0" sldId="258"/>
        </pc:sldMkLst>
        <pc:spChg chg="mod">
          <ac:chgData name="Fabienne Ragain-Gire" userId="4f5aad24-d1c4-460e-8b66-8f0a639303cd" providerId="ADAL" clId="{CD5CA64D-17D5-4E43-8198-5C640FA206A7}" dt="2026-06-10T13:03:30.163" v="6" actId="20577"/>
          <ac:spMkLst>
            <pc:docMk/>
            <pc:sldMk cId="0" sldId="258"/>
            <ac:spMk id="2" creationId="{00000000-0000-0000-0000-000000000000}"/>
          </ac:spMkLst>
        </pc:spChg>
      </pc:sldChg>
    </pc:docChg>
  </pc:docChgLst>
  <pc:docChgLst>
    <pc:chgData name="Camille Rouméguère" userId="1a9f8247-c613-448e-bb06-1cba0dd2f191" providerId="ADAL" clId="{E5FCF28D-5FD2-49F6-8534-6CF652CF1E67}"/>
    <pc:docChg chg="modSld">
      <pc:chgData name="Camille Rouméguère" userId="1a9f8247-c613-448e-bb06-1cba0dd2f191" providerId="ADAL" clId="{E5FCF28D-5FD2-49F6-8534-6CF652CF1E67}" dt="2026-06-09T11:14:58.502" v="2" actId="1076"/>
      <pc:docMkLst>
        <pc:docMk/>
      </pc:docMkLst>
      <pc:sldChg chg="modSp mod">
        <pc:chgData name="Camille Rouméguère" userId="1a9f8247-c613-448e-bb06-1cba0dd2f191" providerId="ADAL" clId="{E5FCF28D-5FD2-49F6-8534-6CF652CF1E67}" dt="2026-06-09T11:14:58.502" v="2" actId="1076"/>
        <pc:sldMkLst>
          <pc:docMk/>
          <pc:sldMk cId="0" sldId="257"/>
        </pc:sldMkLst>
        <pc:picChg chg="mod">
          <ac:chgData name="Camille Rouméguère" userId="1a9f8247-c613-448e-bb06-1cba0dd2f191" providerId="ADAL" clId="{E5FCF28D-5FD2-49F6-8534-6CF652CF1E67}" dt="2026-06-09T11:14:58.502" v="2" actId="1076"/>
          <ac:picMkLst>
            <pc:docMk/>
            <pc:sldMk cId="0" sldId="257"/>
            <ac:picMk id="5" creationId="{31B2D234-15F6-5986-C8F1-D1B81D7624FB}"/>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bg>
      <p:bgPr>
        <a:solidFill>
          <a:srgbClr val="432681"/>
        </a:solidFill>
        <a:effectLst/>
      </p:bgPr>
    </p:bg>
    <p:spTree>
      <p:nvGrpSpPr>
        <p:cNvPr id="1" name=""/>
        <p:cNvGrpSpPr/>
        <p:nvPr/>
      </p:nvGrpSpPr>
      <p:grpSpPr>
        <a:xfrm>
          <a:off x="0" y="0"/>
          <a:ext cx="0" cy="0"/>
          <a:chOff x="0" y="0"/>
          <a:chExt cx="0" cy="0"/>
        </a:xfrm>
      </p:grpSpPr>
      <p:sp>
        <p:nvSpPr>
          <p:cNvPr id="4" name="title_top_bar"/>
          <p:cNvSpPr/>
          <p:nvPr/>
        </p:nvSpPr>
        <p:spPr>
          <a:xfrm>
            <a:off x="0" y="0"/>
            <a:ext cx="9144000" cy="594360"/>
          </a:xfrm>
          <a:prstGeom prst="rect">
            <a:avLst/>
          </a:prstGeom>
          <a:solidFill>
            <a:srgbClr val="432681"/>
          </a:solidFill>
          <a:ln>
            <a:noFill/>
          </a:ln>
        </p:spPr>
        <p:txBody>
          <a:bodyPr/>
          <a:lstStyle/>
          <a:p>
            <a:endParaRPr/>
          </a:p>
        </p:txBody>
      </p:sp>
      <p:sp>
        <p:nvSpPr>
          <p:cNvPr id="10" name="JourneeTitle"/>
          <p:cNvSpPr txBox="1"/>
          <p:nvPr/>
        </p:nvSpPr>
        <p:spPr>
          <a:xfrm>
            <a:off x="502920" y="685800"/>
            <a:ext cx="7132320" cy="1554480"/>
          </a:xfrm>
          <a:prstGeom prst="rect">
            <a:avLst/>
          </a:prstGeom>
          <a:noFill/>
        </p:spPr>
        <p:txBody>
          <a:bodyPr wrap="square" lIns="0" tIns="0" rIns="0" bIns="0"/>
          <a:lstStyle/>
          <a:p>
            <a:r>
              <a:rPr lang="fr-FR" sz="2800" b="1" dirty="0">
                <a:solidFill>
                  <a:srgbClr val="FFFFFF"/>
                </a:solidFill>
                <a:latin typeface="Georgia"/>
              </a:rPr>
              <a:t>Quand l'intervention par les pairs</a:t>
            </a:r>
          </a:p>
          <a:p>
            <a:r>
              <a:rPr lang="fr-FR" sz="2800" b="1" i="1" dirty="0">
                <a:solidFill>
                  <a:srgbClr val="EC6707"/>
                </a:solidFill>
                <a:latin typeface="Georgia"/>
              </a:rPr>
              <a:t>fait bouger les lignes</a:t>
            </a:r>
          </a:p>
        </p:txBody>
      </p:sp>
      <p:sp>
        <p:nvSpPr>
          <p:cNvPr id="6" name="jrnee_subtitle"/>
          <p:cNvSpPr txBox="1"/>
          <p:nvPr/>
        </p:nvSpPr>
        <p:spPr>
          <a:xfrm>
            <a:off x="502920" y="1682561"/>
            <a:ext cx="6858000" cy="347472"/>
          </a:xfrm>
          <a:prstGeom prst="rect">
            <a:avLst/>
          </a:prstGeom>
          <a:noFill/>
        </p:spPr>
        <p:txBody>
          <a:bodyPr wrap="square" lIns="0" tIns="0" rIns="0" bIns="0" rtlCol="0"/>
          <a:lstStyle/>
          <a:p>
            <a:pPr algn="l"/>
            <a:r>
              <a:rPr lang="fr-FR" sz="1300" i="1" dirty="0">
                <a:solidFill>
                  <a:srgbClr val="B5ADC6"/>
                </a:solidFill>
                <a:latin typeface="Calibri"/>
              </a:rPr>
              <a:t>Partenariat en santé &amp; handicap en Occitanie</a:t>
            </a:r>
          </a:p>
        </p:txBody>
      </p:sp>
      <p:sp>
        <p:nvSpPr>
          <p:cNvPr id="7" name="separator"/>
          <p:cNvSpPr/>
          <p:nvPr/>
        </p:nvSpPr>
        <p:spPr>
          <a:xfrm>
            <a:off x="502920" y="2056702"/>
            <a:ext cx="5029200" cy="36576"/>
          </a:xfrm>
          <a:prstGeom prst="rect">
            <a:avLst/>
          </a:prstGeom>
          <a:solidFill>
            <a:srgbClr val="B5ADC6"/>
          </a:solidFill>
          <a:ln>
            <a:noFill/>
          </a:ln>
        </p:spPr>
        <p:txBody>
          <a:bodyPr/>
          <a:lstStyle/>
          <a:p>
            <a:endParaRPr/>
          </a:p>
        </p:txBody>
      </p:sp>
      <p:sp>
        <p:nvSpPr>
          <p:cNvPr id="8" name="ph_pres_title"/>
          <p:cNvSpPr>
            <a:spLocks noGrp="1"/>
          </p:cNvSpPr>
          <p:nvPr>
            <p:ph type="title" hasCustomPrompt="1"/>
          </p:nvPr>
        </p:nvSpPr>
        <p:spPr>
          <a:xfrm>
            <a:off x="502920" y="2318701"/>
            <a:ext cx="8046720" cy="1195904"/>
          </a:xfrm>
          <a:prstGeom prst="rect">
            <a:avLst/>
          </a:prstGeom>
          <a:noFill/>
        </p:spPr>
        <p:txBody>
          <a:bodyPr wrap="square" lIns="0" tIns="0" rIns="0" bIns="0" rtlCol="0"/>
          <a:lstStyle>
            <a:defPPr>
              <a:defRPr sz="2200" b="1">
                <a:solidFill>
                  <a:srgbClr val="FFFFFF"/>
                </a:solidFill>
                <a:latin typeface="Calibri"/>
              </a:defRPr>
            </a:defPPr>
            <a:lvl1pPr>
              <a:defRPr>
                <a:solidFill>
                  <a:schemeClr val="bg1"/>
                </a:solidFill>
              </a:defRPr>
            </a:lvl1pPr>
          </a:lstStyle>
          <a:p>
            <a:pPr algn="l"/>
            <a:r>
              <a:rPr lang="fr-FR" dirty="0"/>
              <a:t>Titre</a:t>
            </a:r>
          </a:p>
        </p:txBody>
      </p:sp>
      <p:sp>
        <p:nvSpPr>
          <p:cNvPr id="9" name="ph_intervenant"/>
          <p:cNvSpPr>
            <a:spLocks noGrp="1"/>
          </p:cNvSpPr>
          <p:nvPr>
            <p:ph type="subTitle" idx="1" hasCustomPrompt="1"/>
          </p:nvPr>
        </p:nvSpPr>
        <p:spPr>
          <a:xfrm>
            <a:off x="502920" y="3560325"/>
            <a:ext cx="6400800" cy="384048"/>
          </a:xfrm>
          <a:prstGeom prst="rect">
            <a:avLst/>
          </a:prstGeom>
          <a:noFill/>
        </p:spPr>
        <p:txBody>
          <a:bodyPr wrap="square" lIns="0" tIns="0" rIns="0" bIns="0" rtlCol="0">
            <a:noAutofit/>
          </a:bodyPr>
          <a:lstStyle>
            <a:defPPr>
              <a:defRPr sz="1300" i="1">
                <a:solidFill>
                  <a:srgbClr val="B5ADC6"/>
                </a:solidFill>
                <a:latin typeface="Calibri"/>
              </a:defRPr>
            </a:defPPr>
            <a:lvl1pPr>
              <a:buNone/>
              <a:defRPr sz="2400">
                <a:solidFill>
                  <a:schemeClr val="bg1"/>
                </a:solidFill>
              </a:defRPr>
            </a:lvl1pPr>
          </a:lstStyle>
          <a:p>
            <a:pPr algn="l"/>
            <a:r>
              <a:rPr lang="fr-FR" dirty="0"/>
              <a:t>Prénom et Nom de l’intervenant - organisation</a:t>
            </a:r>
          </a:p>
        </p:txBody>
      </p:sp>
      <p:sp>
        <p:nvSpPr>
          <p:cNvPr id="15" name="logo_box_2"/>
          <p:cNvSpPr/>
          <p:nvPr userDrawn="1"/>
        </p:nvSpPr>
        <p:spPr>
          <a:xfrm>
            <a:off x="7653528" y="4178111"/>
            <a:ext cx="896112" cy="594360"/>
          </a:xfrm>
          <a:prstGeom prst="rect">
            <a:avLst/>
          </a:prstGeom>
          <a:solidFill>
            <a:srgbClr val="604090"/>
          </a:solidFill>
          <a:ln>
            <a:noFill/>
          </a:ln>
        </p:spPr>
        <p:txBody>
          <a:bodyPr/>
          <a:lstStyle/>
          <a:p>
            <a:endParaRPr/>
          </a:p>
        </p:txBody>
      </p:sp>
      <p:sp>
        <p:nvSpPr>
          <p:cNvPr id="16" name="logo_lbl_2"/>
          <p:cNvSpPr txBox="1"/>
          <p:nvPr userDrawn="1"/>
        </p:nvSpPr>
        <p:spPr>
          <a:xfrm>
            <a:off x="7653528" y="4386883"/>
            <a:ext cx="896112" cy="457200"/>
          </a:xfrm>
          <a:prstGeom prst="rect">
            <a:avLst/>
          </a:prstGeom>
          <a:noFill/>
        </p:spPr>
        <p:txBody>
          <a:bodyPr wrap="square" lIns="0" tIns="0" rIns="0" bIns="0" rtlCol="0"/>
          <a:lstStyle/>
          <a:p>
            <a:pPr algn="ctr"/>
            <a:r>
              <a:rPr lang="fr-FR" sz="700" dirty="0">
                <a:solidFill>
                  <a:srgbClr val="B5ADC6"/>
                </a:solidFill>
                <a:latin typeface="Calibri"/>
              </a:rPr>
              <a:t>Logo</a:t>
            </a:r>
          </a:p>
        </p:txBody>
      </p:sp>
      <p:sp>
        <p:nvSpPr>
          <p:cNvPr id="17" name="footer_bg"/>
          <p:cNvSpPr/>
          <p:nvPr/>
        </p:nvSpPr>
        <p:spPr>
          <a:xfrm>
            <a:off x="0" y="4850892"/>
            <a:ext cx="9144000" cy="292608"/>
          </a:xfrm>
          <a:prstGeom prst="rect">
            <a:avLst/>
          </a:prstGeom>
          <a:solidFill>
            <a:srgbClr val="432681"/>
          </a:solidFill>
          <a:ln>
            <a:noFill/>
          </a:ln>
        </p:spPr>
        <p:txBody>
          <a:bodyPr/>
          <a:lstStyle/>
          <a:p>
            <a:endParaRPr/>
          </a:p>
        </p:txBody>
      </p:sp>
      <p:sp>
        <p:nvSpPr>
          <p:cNvPr id="18" name="footer_date_t"/>
          <p:cNvSpPr txBox="1"/>
          <p:nvPr/>
        </p:nvSpPr>
        <p:spPr>
          <a:xfrm>
            <a:off x="274320" y="4887468"/>
            <a:ext cx="6400800" cy="256032"/>
          </a:xfrm>
          <a:prstGeom prst="rect">
            <a:avLst/>
          </a:prstGeom>
          <a:noFill/>
        </p:spPr>
        <p:txBody>
          <a:bodyPr wrap="square" lIns="0" tIns="0" rIns="0" bIns="0" rtlCol="0"/>
          <a:lstStyle/>
          <a:p>
            <a:pPr algn="l"/>
            <a:r>
              <a:rPr lang="fr-FR" sz="800" dirty="0">
                <a:solidFill>
                  <a:schemeClr val="bg1"/>
                </a:solidFill>
                <a:latin typeface="Calibri"/>
              </a:rPr>
              <a:t>Jeudi 11 juin 2026 · Carcassonne</a:t>
            </a:r>
          </a:p>
        </p:txBody>
      </p:sp>
      <p:sp>
        <p:nvSpPr>
          <p:cNvPr id="5" name="title_orange_bar"/>
          <p:cNvSpPr/>
          <p:nvPr/>
        </p:nvSpPr>
        <p:spPr>
          <a:xfrm>
            <a:off x="0" y="0"/>
            <a:ext cx="164592" cy="5143500"/>
          </a:xfrm>
          <a:prstGeom prst="rect">
            <a:avLst/>
          </a:prstGeom>
          <a:solidFill>
            <a:srgbClr val="EC6707"/>
          </a:solidFill>
          <a:ln>
            <a:noFill/>
          </a:ln>
        </p:spPr>
        <p:txBody>
          <a:bodyPr/>
          <a:lstStyle/>
          <a:p>
            <a:endParaRPr/>
          </a:p>
        </p:txBody>
      </p:sp>
      <p:pic>
        <p:nvPicPr>
          <p:cNvPr id="19" name="Image 18">
            <a:extLst>
              <a:ext uri="{FF2B5EF4-FFF2-40B4-BE49-F238E27FC236}">
                <a16:creationId xmlns:a16="http://schemas.microsoft.com/office/drawing/2014/main" id="{0F4AC10D-8EF1-B4E7-FD45-7B524EF81151}"/>
              </a:ext>
            </a:extLst>
          </p:cNvPr>
          <p:cNvPicPr>
            <a:picLocks noChangeAspect="1"/>
          </p:cNvPicPr>
          <p:nvPr userDrawn="1"/>
        </p:nvPicPr>
        <p:blipFill>
          <a:blip r:embed="rId2"/>
          <a:srcRect t="21526" r="24367"/>
          <a:stretch>
            <a:fillRect/>
          </a:stretch>
        </p:blipFill>
        <p:spPr>
          <a:xfrm>
            <a:off x="7662268" y="1"/>
            <a:ext cx="1481731" cy="1257866"/>
          </a:xfrm>
          <a:prstGeom prst="rect">
            <a:avLst/>
          </a:prstGeom>
        </p:spPr>
      </p:pic>
    </p:spTree>
    <p:extLst>
      <p:ext uri="{BB962C8B-B14F-4D97-AF65-F5344CB8AC3E}">
        <p14:creationId xmlns:p14="http://schemas.microsoft.com/office/powerpoint/2010/main" val="3168075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p:bg>
      <p:bgPr>
        <a:solidFill>
          <a:srgbClr val="F5F3F9"/>
        </a:solidFill>
        <a:effectLst/>
      </p:bgPr>
    </p:bg>
    <p:spTree>
      <p:nvGrpSpPr>
        <p:cNvPr id="1" name=""/>
        <p:cNvGrpSpPr/>
        <p:nvPr/>
      </p:nvGrpSpPr>
      <p:grpSpPr>
        <a:xfrm>
          <a:off x="0" y="0"/>
          <a:ext cx="0" cy="0"/>
          <a:chOff x="0" y="0"/>
          <a:chExt cx="0" cy="0"/>
        </a:xfrm>
      </p:grpSpPr>
      <p:sp>
        <p:nvSpPr>
          <p:cNvPr id="2" name="left_block"/>
          <p:cNvSpPr/>
          <p:nvPr/>
        </p:nvSpPr>
        <p:spPr>
          <a:xfrm>
            <a:off x="0" y="0"/>
            <a:ext cx="3474720" cy="5143500"/>
          </a:xfrm>
          <a:prstGeom prst="rect">
            <a:avLst/>
          </a:prstGeom>
          <a:solidFill>
            <a:srgbClr val="432681"/>
          </a:solidFill>
          <a:ln>
            <a:noFill/>
          </a:ln>
        </p:spPr>
        <p:txBody>
          <a:bodyPr/>
          <a:lstStyle/>
          <a:p>
            <a:endParaRPr/>
          </a:p>
        </p:txBody>
      </p:sp>
      <p:sp>
        <p:nvSpPr>
          <p:cNvPr id="3" name="bottom_orange"/>
          <p:cNvSpPr/>
          <p:nvPr/>
        </p:nvSpPr>
        <p:spPr>
          <a:xfrm>
            <a:off x="0" y="4942332"/>
            <a:ext cx="3474720" cy="201168"/>
          </a:xfrm>
          <a:prstGeom prst="rect">
            <a:avLst/>
          </a:prstGeom>
          <a:solidFill>
            <a:srgbClr val="EC6707"/>
          </a:solidFill>
          <a:ln>
            <a:noFill/>
          </a:ln>
        </p:spPr>
        <p:txBody>
          <a:bodyPr/>
          <a:lstStyle/>
          <a:p>
            <a:endParaRPr/>
          </a:p>
        </p:txBody>
      </p:sp>
      <p:sp>
        <p:nvSpPr>
          <p:cNvPr id="5" name="ph_section_num"/>
          <p:cNvSpPr>
            <a:spLocks noGrp="1"/>
          </p:cNvSpPr>
          <p:nvPr>
            <p:ph type="title"/>
          </p:nvPr>
        </p:nvSpPr>
        <p:spPr>
          <a:xfrm>
            <a:off x="228600" y="1422400"/>
            <a:ext cx="3017520" cy="1635760"/>
          </a:xfrm>
          <a:prstGeom prst="rect">
            <a:avLst/>
          </a:prstGeom>
          <a:noFill/>
        </p:spPr>
        <p:txBody>
          <a:bodyPr wrap="square" lIns="0" tIns="0" rIns="0" bIns="0" rtlCol="0"/>
          <a:lstStyle>
            <a:defPPr>
              <a:defRPr sz="4800" b="1">
                <a:solidFill>
                  <a:srgbClr val="EC6707"/>
                </a:solidFill>
                <a:latin typeface="Georgia"/>
              </a:defRPr>
            </a:defPPr>
            <a:lvl1pPr>
              <a:defRPr>
                <a:solidFill>
                  <a:schemeClr val="bg1"/>
                </a:solidFill>
              </a:defRPr>
            </a:lvl1pPr>
          </a:lstStyle>
          <a:p>
            <a:pPr algn="l"/>
            <a:endParaRPr lang="fr-FR" dirty="0"/>
          </a:p>
        </p:txBody>
      </p:sp>
      <p:sp>
        <p:nvSpPr>
          <p:cNvPr id="6" name="ph_section_title"/>
          <p:cNvSpPr>
            <a:spLocks noGrp="1"/>
          </p:cNvSpPr>
          <p:nvPr>
            <p:ph type="body" idx="1" hasCustomPrompt="1"/>
          </p:nvPr>
        </p:nvSpPr>
        <p:spPr>
          <a:xfrm>
            <a:off x="228600" y="3251200"/>
            <a:ext cx="3017520" cy="1366520"/>
          </a:xfrm>
          <a:prstGeom prst="rect">
            <a:avLst/>
          </a:prstGeom>
          <a:noFill/>
        </p:spPr>
        <p:txBody>
          <a:bodyPr wrap="square" lIns="0" tIns="0" rIns="0" bIns="0" rtlCol="0">
            <a:normAutofit/>
          </a:bodyPr>
          <a:lstStyle>
            <a:defPPr>
              <a:defRPr sz="2200" b="1">
                <a:solidFill>
                  <a:srgbClr val="FFFFFF"/>
                </a:solidFill>
                <a:latin typeface="Georgia"/>
              </a:defRPr>
            </a:defPPr>
            <a:lvl1pPr marL="0" indent="0" algn="l">
              <a:buNone/>
              <a:defRPr sz="2800">
                <a:solidFill>
                  <a:schemeClr val="bg1"/>
                </a:solidFill>
              </a:defRPr>
            </a:lvl1pPr>
          </a:lstStyle>
          <a:p>
            <a:pPr algn="l"/>
            <a:r>
              <a:rPr lang="fr-FR" dirty="0"/>
              <a:t>Cliquez pour ajouter un sous titre</a:t>
            </a:r>
          </a:p>
        </p:txBody>
      </p:sp>
      <p:sp>
        <p:nvSpPr>
          <p:cNvPr id="7" name="footer_section"/>
          <p:cNvSpPr txBox="1"/>
          <p:nvPr/>
        </p:nvSpPr>
        <p:spPr>
          <a:xfrm>
            <a:off x="209145" y="4983320"/>
            <a:ext cx="2268490" cy="160180"/>
          </a:xfrm>
          <a:prstGeom prst="rect">
            <a:avLst/>
          </a:prstGeom>
          <a:noFill/>
        </p:spPr>
        <p:txBody>
          <a:bodyPr wrap="square" lIns="0" tIns="0" rIns="0" bIns="0" rtlCol="0"/>
          <a:lstStyle/>
          <a:p>
            <a:pPr algn="l"/>
            <a:r>
              <a:rPr lang="fr-FR" sz="700" dirty="0">
                <a:solidFill>
                  <a:schemeClr val="bg1"/>
                </a:solidFill>
                <a:latin typeface="Calibri"/>
              </a:rPr>
              <a:t>Quand l'intervention par les pairs fait bouger les lignes</a:t>
            </a:r>
          </a:p>
        </p:txBody>
      </p:sp>
      <p:sp>
        <p:nvSpPr>
          <p:cNvPr id="8" name="ph_body">
            <a:extLst>
              <a:ext uri="{FF2B5EF4-FFF2-40B4-BE49-F238E27FC236}">
                <a16:creationId xmlns:a16="http://schemas.microsoft.com/office/drawing/2014/main" id="{CDAB52B5-C82A-7C94-57C9-85FE92EF5024}"/>
              </a:ext>
            </a:extLst>
          </p:cNvPr>
          <p:cNvSpPr>
            <a:spLocks noGrp="1"/>
          </p:cNvSpPr>
          <p:nvPr>
            <p:ph type="body" idx="10"/>
          </p:nvPr>
        </p:nvSpPr>
        <p:spPr>
          <a:xfrm>
            <a:off x="3749040" y="518809"/>
            <a:ext cx="5029200" cy="4098911"/>
          </a:xfrm>
          <a:prstGeom prst="rect">
            <a:avLst/>
          </a:prstGeom>
          <a:noFill/>
        </p:spPr>
        <p:txBody>
          <a:bodyPr wrap="square" lIns="0" tIns="0" rIns="0" bIns="0" rtlCol="0">
            <a:normAutofit/>
          </a:bodyPr>
          <a:lstStyle>
            <a:defPPr>
              <a:defRPr sz="1400">
                <a:solidFill>
                  <a:srgbClr val="1E1E2E"/>
                </a:solidFill>
                <a:latin typeface="Calibri"/>
              </a:defRPr>
            </a:defPPr>
            <a:lvl1pPr>
              <a:defRPr sz="2400"/>
            </a:lvl1pPr>
          </a:lstStyle>
          <a:p>
            <a:pPr algn="l"/>
            <a:endParaRPr lang="fr-FR" dirty="0"/>
          </a:p>
        </p:txBody>
      </p:sp>
      <p:pic>
        <p:nvPicPr>
          <p:cNvPr id="4" name="Image 3">
            <a:extLst>
              <a:ext uri="{FF2B5EF4-FFF2-40B4-BE49-F238E27FC236}">
                <a16:creationId xmlns:a16="http://schemas.microsoft.com/office/drawing/2014/main" id="{46FB1D78-C576-A356-3DBA-542A5B923AA9}"/>
              </a:ext>
            </a:extLst>
          </p:cNvPr>
          <p:cNvPicPr>
            <a:picLocks noChangeAspect="1"/>
          </p:cNvPicPr>
          <p:nvPr userDrawn="1"/>
        </p:nvPicPr>
        <p:blipFill>
          <a:blip r:embed="rId2"/>
          <a:srcRect t="21526" r="24367"/>
          <a:stretch>
            <a:fillRect/>
          </a:stretch>
        </p:blipFill>
        <p:spPr>
          <a:xfrm flipH="1">
            <a:off x="0" y="0"/>
            <a:ext cx="1481731" cy="1257866"/>
          </a:xfrm>
          <a:prstGeom prst="rect">
            <a:avLst/>
          </a:prstGeom>
        </p:spPr>
      </p:pic>
    </p:spTree>
    <p:extLst>
      <p:ext uri="{BB962C8B-B14F-4D97-AF65-F5344CB8AC3E}">
        <p14:creationId xmlns:p14="http://schemas.microsoft.com/office/powerpoint/2010/main" val="96064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Contenu">
    <p:bg>
      <p:bgPr>
        <a:solidFill>
          <a:srgbClr val="FFFFFF"/>
        </a:solidFill>
        <a:effectLst/>
      </p:bgPr>
    </p:bg>
    <p:spTree>
      <p:nvGrpSpPr>
        <p:cNvPr id="1" name=""/>
        <p:cNvGrpSpPr/>
        <p:nvPr/>
      </p:nvGrpSpPr>
      <p:grpSpPr>
        <a:xfrm>
          <a:off x="0" y="0"/>
          <a:ext cx="0" cy="0"/>
          <a:chOff x="0" y="0"/>
          <a:chExt cx="0" cy="0"/>
        </a:xfrm>
      </p:grpSpPr>
      <p:sp>
        <p:nvSpPr>
          <p:cNvPr id="2" name="top_bar"/>
          <p:cNvSpPr/>
          <p:nvPr/>
        </p:nvSpPr>
        <p:spPr>
          <a:xfrm>
            <a:off x="0" y="0"/>
            <a:ext cx="9144000" cy="621792"/>
          </a:xfrm>
          <a:prstGeom prst="rect">
            <a:avLst/>
          </a:prstGeom>
          <a:solidFill>
            <a:srgbClr val="432681"/>
          </a:solidFill>
          <a:ln>
            <a:noFill/>
          </a:ln>
        </p:spPr>
        <p:txBody>
          <a:bodyPr/>
          <a:lstStyle/>
          <a:p>
            <a:endParaRPr>
              <a:solidFill>
                <a:schemeClr val="bg1"/>
              </a:solidFill>
            </a:endParaRPr>
          </a:p>
        </p:txBody>
      </p:sp>
      <p:sp>
        <p:nvSpPr>
          <p:cNvPr id="3" name="top_orange"/>
          <p:cNvSpPr/>
          <p:nvPr/>
        </p:nvSpPr>
        <p:spPr>
          <a:xfrm>
            <a:off x="0" y="0"/>
            <a:ext cx="164592" cy="621792"/>
          </a:xfrm>
          <a:prstGeom prst="rect">
            <a:avLst/>
          </a:prstGeom>
          <a:solidFill>
            <a:srgbClr val="EC6707"/>
          </a:solidFill>
          <a:ln>
            <a:noFill/>
          </a:ln>
        </p:spPr>
        <p:txBody>
          <a:bodyPr/>
          <a:lstStyle/>
          <a:p>
            <a:endParaRPr/>
          </a:p>
        </p:txBody>
      </p:sp>
      <p:sp>
        <p:nvSpPr>
          <p:cNvPr id="4" name="ph_slide_title"/>
          <p:cNvSpPr>
            <a:spLocks noGrp="1"/>
          </p:cNvSpPr>
          <p:nvPr>
            <p:ph type="title"/>
          </p:nvPr>
        </p:nvSpPr>
        <p:spPr>
          <a:xfrm>
            <a:off x="320040" y="73152"/>
            <a:ext cx="7680960" cy="493776"/>
          </a:xfrm>
          <a:prstGeom prst="rect">
            <a:avLst/>
          </a:prstGeom>
          <a:noFill/>
        </p:spPr>
        <p:txBody>
          <a:bodyPr wrap="square" lIns="0" tIns="0" rIns="0" bIns="0" rtlCol="0"/>
          <a:lstStyle>
            <a:defPPr>
              <a:defRPr sz="2000" b="1">
                <a:solidFill>
                  <a:srgbClr val="FFFFFF"/>
                </a:solidFill>
                <a:latin typeface="Georgia"/>
              </a:defRPr>
            </a:defPPr>
            <a:lvl1pPr>
              <a:defRPr>
                <a:solidFill>
                  <a:schemeClr val="bg1"/>
                </a:solidFill>
              </a:defRPr>
            </a:lvl1pPr>
          </a:lstStyle>
          <a:p>
            <a:pPr algn="l"/>
            <a:endParaRPr lang="fr-FR" dirty="0"/>
          </a:p>
        </p:txBody>
      </p:sp>
      <p:sp>
        <p:nvSpPr>
          <p:cNvPr id="5" name="ph_body"/>
          <p:cNvSpPr>
            <a:spLocks noGrp="1"/>
          </p:cNvSpPr>
          <p:nvPr>
            <p:ph type="body" idx="1"/>
          </p:nvPr>
        </p:nvSpPr>
        <p:spPr>
          <a:xfrm>
            <a:off x="365760" y="822960"/>
            <a:ext cx="8412480" cy="3794760"/>
          </a:xfrm>
          <a:prstGeom prst="rect">
            <a:avLst/>
          </a:prstGeom>
          <a:noFill/>
        </p:spPr>
        <p:txBody>
          <a:bodyPr wrap="square" lIns="0" tIns="0" rIns="0" bIns="0" rtlCol="0">
            <a:normAutofit/>
          </a:bodyPr>
          <a:lstStyle>
            <a:defPPr>
              <a:defRPr sz="1400">
                <a:solidFill>
                  <a:srgbClr val="1E1E2E"/>
                </a:solidFill>
                <a:latin typeface="Calibri"/>
              </a:defRPr>
            </a:defPPr>
            <a:lvl1pPr>
              <a:defRPr sz="2400"/>
            </a:lvl1pPr>
          </a:lstStyle>
          <a:p>
            <a:pPr algn="l"/>
            <a:endParaRPr lang="fr-FR" dirty="0"/>
          </a:p>
        </p:txBody>
      </p:sp>
      <p:sp>
        <p:nvSpPr>
          <p:cNvPr id="6" name="footer_bg"/>
          <p:cNvSpPr/>
          <p:nvPr/>
        </p:nvSpPr>
        <p:spPr>
          <a:xfrm>
            <a:off x="0" y="4850892"/>
            <a:ext cx="9144000" cy="292608"/>
          </a:xfrm>
          <a:prstGeom prst="rect">
            <a:avLst/>
          </a:prstGeom>
          <a:solidFill>
            <a:srgbClr val="432681"/>
          </a:solidFill>
          <a:ln>
            <a:noFill/>
          </a:ln>
        </p:spPr>
        <p:txBody>
          <a:bodyPr/>
          <a:lstStyle/>
          <a:p>
            <a:endParaRPr/>
          </a:p>
        </p:txBody>
      </p:sp>
      <p:sp>
        <p:nvSpPr>
          <p:cNvPr id="7" name="footer_title"/>
          <p:cNvSpPr txBox="1"/>
          <p:nvPr/>
        </p:nvSpPr>
        <p:spPr>
          <a:xfrm>
            <a:off x="274320" y="4937856"/>
            <a:ext cx="6400800" cy="132492"/>
          </a:xfrm>
          <a:prstGeom prst="rect">
            <a:avLst/>
          </a:prstGeom>
          <a:noFill/>
        </p:spPr>
        <p:txBody>
          <a:bodyPr wrap="square" lIns="0" tIns="0" rIns="0" bIns="0" rtlCol="0"/>
          <a:lstStyle/>
          <a:p>
            <a:pPr algn="l"/>
            <a:r>
              <a:rPr lang="fr-FR" sz="700" dirty="0">
                <a:solidFill>
                  <a:schemeClr val="bg1"/>
                </a:solidFill>
                <a:latin typeface="Calibri"/>
              </a:rPr>
              <a:t>Quand l'intervention par les pairs fait bouger les lignes</a:t>
            </a:r>
          </a:p>
        </p:txBody>
      </p:sp>
      <p:sp>
        <p:nvSpPr>
          <p:cNvPr id="8" name="footer_date"/>
          <p:cNvSpPr txBox="1"/>
          <p:nvPr/>
        </p:nvSpPr>
        <p:spPr>
          <a:xfrm>
            <a:off x="6766560" y="4926282"/>
            <a:ext cx="2194560" cy="132492"/>
          </a:xfrm>
          <a:prstGeom prst="rect">
            <a:avLst/>
          </a:prstGeom>
          <a:noFill/>
        </p:spPr>
        <p:txBody>
          <a:bodyPr wrap="square" lIns="0" tIns="0" rIns="0" bIns="0" rtlCol="0"/>
          <a:lstStyle/>
          <a:p>
            <a:pPr algn="r"/>
            <a:r>
              <a:rPr lang="fr-FR" sz="700" dirty="0">
                <a:solidFill>
                  <a:schemeClr val="bg1"/>
                </a:solidFill>
                <a:latin typeface="Calibri"/>
              </a:rPr>
              <a:t>Jeudi 11 juin 2026 · Carcassonne</a:t>
            </a:r>
          </a:p>
        </p:txBody>
      </p:sp>
    </p:spTree>
    <p:extLst>
      <p:ext uri="{BB962C8B-B14F-4D97-AF65-F5344CB8AC3E}">
        <p14:creationId xmlns:p14="http://schemas.microsoft.com/office/powerpoint/2010/main" val="26143142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3F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titre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 style du texte</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name="EXEMPLE – Titr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EDC40AF-A4C3-FDAB-1F75-E1BF75B893FC}"/>
              </a:ext>
            </a:extLst>
          </p:cNvPr>
          <p:cNvSpPr>
            <a:spLocks noGrp="1"/>
          </p:cNvSpPr>
          <p:nvPr>
            <p:ph type="title"/>
          </p:nvPr>
        </p:nvSpPr>
        <p:spPr/>
        <p:txBody>
          <a:bodyPr>
            <a:normAutofit fontScale="90000"/>
          </a:bodyPr>
          <a:lstStyle/>
          <a:p>
            <a:pPr algn="l"/>
            <a:r>
              <a:rPr lang="fr-FR" dirty="0"/>
              <a:t>Face au mur on construit une porte! </a:t>
            </a:r>
          </a:p>
        </p:txBody>
      </p:sp>
      <p:sp>
        <p:nvSpPr>
          <p:cNvPr id="5" name="Sous-titre 4">
            <a:extLst>
              <a:ext uri="{FF2B5EF4-FFF2-40B4-BE49-F238E27FC236}">
                <a16:creationId xmlns:a16="http://schemas.microsoft.com/office/drawing/2014/main" id="{51A752CD-8CEA-306A-12CE-99302882B07D}"/>
              </a:ext>
            </a:extLst>
          </p:cNvPr>
          <p:cNvSpPr>
            <a:spLocks noGrp="1"/>
          </p:cNvSpPr>
          <p:nvPr>
            <p:ph type="subTitle" idx="1"/>
          </p:nvPr>
        </p:nvSpPr>
        <p:spPr/>
        <p:txBody>
          <a:bodyPr/>
          <a:lstStyle/>
          <a:p>
            <a:r>
              <a:rPr lang="fr-FR" dirty="0"/>
              <a:t>Hugo THURIN POUEYTO – Association Trace ta voix</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EXEMPLE – Sec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4000" dirty="0"/>
              <a:t>Avertissement</a:t>
            </a:r>
            <a:endParaRPr sz="4000" dirty="0"/>
          </a:p>
        </p:txBody>
      </p:sp>
      <p:sp>
        <p:nvSpPr>
          <p:cNvPr id="3" name="Text Placeholder 2"/>
          <p:cNvSpPr>
            <a:spLocks noGrp="1"/>
          </p:cNvSpPr>
          <p:nvPr>
            <p:ph type="body" idx="1"/>
          </p:nvPr>
        </p:nvSpPr>
        <p:spPr>
          <a:xfrm>
            <a:off x="4613988" y="1780696"/>
            <a:ext cx="3017520" cy="1366520"/>
          </a:xfrm>
        </p:spPr>
        <p:txBody>
          <a:bodyPr>
            <a:normAutofit fontScale="85000" lnSpcReduction="10000"/>
          </a:bodyPr>
          <a:lstStyle/>
          <a:p>
            <a:r>
              <a:rPr lang="fr-FR" dirty="0">
                <a:solidFill>
                  <a:schemeClr val="tx1"/>
                </a:solidFill>
              </a:rPr>
              <a:t>Pour des raisons pratiques, l’intervention de Hugo est réalisée sous forme de film.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EXEMPLE – Contenu">
    <p:spTree>
      <p:nvGrpSpPr>
        <p:cNvPr id="1" name=""/>
        <p:cNvGrpSpPr/>
        <p:nvPr/>
      </p:nvGrpSpPr>
      <p:grpSpPr>
        <a:xfrm>
          <a:off x="0" y="0"/>
          <a:ext cx="0" cy="0"/>
          <a:chOff x="0" y="0"/>
          <a:chExt cx="0" cy="0"/>
        </a:xfrm>
      </p:grpSpPr>
      <p:pic>
        <p:nvPicPr>
          <p:cNvPr id="5" name="Copie de carcassonne 11 juin 2026pb son (Vidéo)">
            <a:hlinkClick r:id="" action="ppaction://media"/>
            <a:extLst>
              <a:ext uri="{FF2B5EF4-FFF2-40B4-BE49-F238E27FC236}">
                <a16:creationId xmlns:a16="http://schemas.microsoft.com/office/drawing/2014/main" id="{31B2D234-15F6-5986-C8F1-D1B81D7624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7391" y="671945"/>
            <a:ext cx="7361983" cy="41411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8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46EBD0-B6D4-7D57-F0D6-92986ABD52F9}"/>
              </a:ext>
            </a:extLst>
          </p:cNvPr>
          <p:cNvSpPr>
            <a:spLocks noGrp="1"/>
          </p:cNvSpPr>
          <p:nvPr>
            <p:ph type="title"/>
          </p:nvPr>
        </p:nvSpPr>
        <p:spPr>
          <a:xfrm>
            <a:off x="320039" y="73152"/>
            <a:ext cx="8745583" cy="493776"/>
          </a:xfrm>
        </p:spPr>
        <p:txBody>
          <a:bodyPr>
            <a:normAutofit fontScale="90000"/>
          </a:bodyPr>
          <a:lstStyle/>
          <a:p>
            <a:r>
              <a:rPr lang="fr-FR" dirty="0"/>
              <a:t>Et quand tu interviens?</a:t>
            </a:r>
          </a:p>
        </p:txBody>
      </p:sp>
      <p:sp>
        <p:nvSpPr>
          <p:cNvPr id="3" name="Espace réservé du texte 2">
            <a:extLst>
              <a:ext uri="{FF2B5EF4-FFF2-40B4-BE49-F238E27FC236}">
                <a16:creationId xmlns:a16="http://schemas.microsoft.com/office/drawing/2014/main" id="{B5493945-B470-2B3A-F47B-970CB5B95F35}"/>
              </a:ext>
            </a:extLst>
          </p:cNvPr>
          <p:cNvSpPr>
            <a:spLocks noGrp="1"/>
          </p:cNvSpPr>
          <p:nvPr>
            <p:ph type="body" idx="1"/>
          </p:nvPr>
        </p:nvSpPr>
        <p:spPr/>
        <p:txBody>
          <a:bodyPr/>
          <a:lstStyle/>
          <a:p>
            <a:pPr marL="0" indent="0">
              <a:buNone/>
            </a:pPr>
            <a:r>
              <a:rPr lang="fr-FR" dirty="0"/>
              <a:t>Mes interventions en école d’éduc sont toujours travaillées en amont comme les autres interventions d’ailleurs. Elles s’inscrivent toujours dans un travail global et je m’adapte. Souvent on fait des réunions de travail préparatoires. Je propose ma réflexion et l’expose ensuite . Selon les situations on va privilégier une expo de poèmes, une lecture ou une prise de parole. Ainsi au collège de Carmaux, ils ont travaillé sur mes textes, lu et écrit et on a fait une rencontre comme avec un autre auteur mais moi je leur ai parlé d’eux de moi de notre handicap commun. Ils sont en ULIS. C’était fou pour tous! Surtout les enseignants et les parents.</a:t>
            </a:r>
          </a:p>
        </p:txBody>
      </p:sp>
      <p:pic>
        <p:nvPicPr>
          <p:cNvPr id="5" name="Son enregistré">
            <a:hlinkClick r:id="" action="ppaction://media"/>
            <a:extLst>
              <a:ext uri="{FF2B5EF4-FFF2-40B4-BE49-F238E27FC236}">
                <a16:creationId xmlns:a16="http://schemas.microsoft.com/office/drawing/2014/main" id="{76F7A17D-2579-AE61-70DD-B66561E65A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97375" y="2397125"/>
            <a:ext cx="347663" cy="347663"/>
          </a:xfrm>
          <a:prstGeom prst="rect">
            <a:avLst/>
          </a:prstGeom>
        </p:spPr>
      </p:pic>
    </p:spTree>
    <p:extLst>
      <p:ext uri="{BB962C8B-B14F-4D97-AF65-F5344CB8AC3E}">
        <p14:creationId xmlns:p14="http://schemas.microsoft.com/office/powerpoint/2010/main" val="100572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6100E-BF2C-842E-4732-50A177D26B2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BBF4EBF-0A75-8BE4-E427-3DA93EDB2EFB}"/>
              </a:ext>
            </a:extLst>
          </p:cNvPr>
          <p:cNvSpPr>
            <a:spLocks noGrp="1"/>
          </p:cNvSpPr>
          <p:nvPr>
            <p:ph type="title"/>
          </p:nvPr>
        </p:nvSpPr>
        <p:spPr>
          <a:xfrm>
            <a:off x="320039" y="73152"/>
            <a:ext cx="8745583" cy="493776"/>
          </a:xfrm>
        </p:spPr>
        <p:txBody>
          <a:bodyPr>
            <a:normAutofit fontScale="90000"/>
          </a:bodyPr>
          <a:lstStyle/>
          <a:p>
            <a:r>
              <a:rPr lang="fr-FR" dirty="0"/>
              <a:t>Et quand tu interviens?</a:t>
            </a:r>
          </a:p>
        </p:txBody>
      </p:sp>
      <p:sp>
        <p:nvSpPr>
          <p:cNvPr id="3" name="Espace réservé du texte 2">
            <a:extLst>
              <a:ext uri="{FF2B5EF4-FFF2-40B4-BE49-F238E27FC236}">
                <a16:creationId xmlns:a16="http://schemas.microsoft.com/office/drawing/2014/main" id="{F0B2E265-E991-5EEE-AE3A-63D0749CF8B3}"/>
              </a:ext>
            </a:extLst>
          </p:cNvPr>
          <p:cNvSpPr>
            <a:spLocks noGrp="1"/>
          </p:cNvSpPr>
          <p:nvPr>
            <p:ph type="body" idx="1"/>
          </p:nvPr>
        </p:nvSpPr>
        <p:spPr/>
        <p:txBody>
          <a:bodyPr>
            <a:normAutofit/>
          </a:bodyPr>
          <a:lstStyle/>
          <a:p>
            <a:pPr marL="0" indent="0">
              <a:buNone/>
            </a:pPr>
            <a:r>
              <a:rPr lang="fr-FR" dirty="0"/>
              <a:t>Parfois des personnes concernées me prêtent leur voix et lisent mes textes écrits pour l’évènement. Ce fut le cas au ministère de la santé pour le colloque de la CIIVISE. D’autres fois je prépare des expos et des interventions orales. Ça dépend du besoin et des envies de la personne qui me contacte. Pour les sujets, c’est pareil. Pour une banque j’ai travaillé sur le handicap. Pour la CIIVISE, sur les violences sexuelles, pour les collèges sur l’importance de l’école, pour les écoles d’éduc j’ai essayé de montrer nos ressemblances, on a le même </a:t>
            </a:r>
            <a:r>
              <a:rPr lang="fr-FR" dirty="0" err="1"/>
              <a:t>age</a:t>
            </a:r>
            <a:r>
              <a:rPr lang="fr-FR" dirty="0"/>
              <a:t> et le même niveau scolaire, alors il faut dézinguer les préjugés. </a:t>
            </a:r>
          </a:p>
        </p:txBody>
      </p:sp>
      <p:pic>
        <p:nvPicPr>
          <p:cNvPr id="6" name="Son enregistré">
            <a:hlinkClick r:id="" action="ppaction://media"/>
            <a:extLst>
              <a:ext uri="{FF2B5EF4-FFF2-40B4-BE49-F238E27FC236}">
                <a16:creationId xmlns:a16="http://schemas.microsoft.com/office/drawing/2014/main" id="{43F269DD-D413-424F-C424-45C0DCDEFB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97375" y="2397125"/>
            <a:ext cx="347663" cy="347663"/>
          </a:xfrm>
          <a:prstGeom prst="rect">
            <a:avLst/>
          </a:prstGeom>
        </p:spPr>
      </p:pic>
    </p:spTree>
    <p:extLst>
      <p:ext uri="{BB962C8B-B14F-4D97-AF65-F5344CB8AC3E}">
        <p14:creationId xmlns:p14="http://schemas.microsoft.com/office/powerpoint/2010/main" val="389211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E1F454-26BD-DD5A-2D86-263DB66D9347}"/>
              </a:ext>
            </a:extLst>
          </p:cNvPr>
          <p:cNvSpPr>
            <a:spLocks noGrp="1"/>
          </p:cNvSpPr>
          <p:nvPr>
            <p:ph type="title"/>
          </p:nvPr>
        </p:nvSpPr>
        <p:spPr/>
        <p:txBody>
          <a:bodyPr>
            <a:normAutofit fontScale="90000"/>
          </a:bodyPr>
          <a:lstStyle/>
          <a:p>
            <a:r>
              <a:rPr lang="fr-FR" dirty="0"/>
              <a:t>Et quand tu interviens</a:t>
            </a:r>
          </a:p>
        </p:txBody>
      </p:sp>
      <p:sp>
        <p:nvSpPr>
          <p:cNvPr id="3" name="Espace réservé du texte 2">
            <a:extLst>
              <a:ext uri="{FF2B5EF4-FFF2-40B4-BE49-F238E27FC236}">
                <a16:creationId xmlns:a16="http://schemas.microsoft.com/office/drawing/2014/main" id="{9666CD5A-F000-27B5-5433-5298E8FC5462}"/>
              </a:ext>
            </a:extLst>
          </p:cNvPr>
          <p:cNvSpPr>
            <a:spLocks noGrp="1"/>
          </p:cNvSpPr>
          <p:nvPr>
            <p:ph type="body" idx="1"/>
          </p:nvPr>
        </p:nvSpPr>
        <p:spPr/>
        <p:txBody>
          <a:bodyPr/>
          <a:lstStyle/>
          <a:p>
            <a:pPr marL="0" indent="0">
              <a:buNone/>
            </a:pPr>
            <a:r>
              <a:rPr lang="fr-FR" dirty="0"/>
              <a:t>Pour les colloques sur la CAA (communication alternative améliorée) moi je parle de mon expérience et de l’importance de croire en nous.</a:t>
            </a:r>
          </a:p>
          <a:p>
            <a:pPr marL="0" indent="0">
              <a:buNone/>
            </a:pPr>
            <a:r>
              <a:rPr lang="fr-FR" dirty="0"/>
              <a:t>Tu vois les possibilités sont infinies, j’ai interpellé l’Elysée, parlé avec une ministre. Mes mots sont mis en slam pour être entendus par tous y compris les plus jeunes. </a:t>
            </a:r>
          </a:p>
          <a:p>
            <a:pPr marL="0" indent="0">
              <a:buNone/>
            </a:pPr>
            <a:r>
              <a:rPr lang="fr-FR" dirty="0"/>
              <a:t>Je crois qu’on peut construire si tu oses. Moi je suis un professionnel, même si je suis sans voix je t’en donne ma parole</a:t>
            </a:r>
          </a:p>
        </p:txBody>
      </p:sp>
      <p:pic>
        <p:nvPicPr>
          <p:cNvPr id="4" name="Son enregistré">
            <a:hlinkClick r:id="" action="ppaction://media"/>
            <a:extLst>
              <a:ext uri="{FF2B5EF4-FFF2-40B4-BE49-F238E27FC236}">
                <a16:creationId xmlns:a16="http://schemas.microsoft.com/office/drawing/2014/main" id="{63FC9AAE-4A31-F9D3-8F9B-A79FFD2A5D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97375" y="2397125"/>
            <a:ext cx="347663" cy="347663"/>
          </a:xfrm>
          <a:prstGeom prst="rect">
            <a:avLst/>
          </a:prstGeom>
        </p:spPr>
      </p:pic>
    </p:spTree>
    <p:extLst>
      <p:ext uri="{BB962C8B-B14F-4D97-AF65-F5344CB8AC3E}">
        <p14:creationId xmlns:p14="http://schemas.microsoft.com/office/powerpoint/2010/main" val="280400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F7D8F-6890-1C26-50E2-AC32ED0532C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ECCACE2-9D99-7248-214A-71C01C655F89}"/>
              </a:ext>
            </a:extLst>
          </p:cNvPr>
          <p:cNvSpPr txBox="1"/>
          <p:nvPr/>
        </p:nvSpPr>
        <p:spPr>
          <a:xfrm>
            <a:off x="1769084" y="2156251"/>
            <a:ext cx="5852159" cy="830997"/>
          </a:xfrm>
          <a:prstGeom prst="rect">
            <a:avLst/>
          </a:prstGeom>
          <a:noFill/>
        </p:spPr>
        <p:txBody>
          <a:bodyPr wrap="square" rtlCol="0">
            <a:spAutoFit/>
          </a:bodyPr>
          <a:lstStyle/>
          <a:p>
            <a:r>
              <a:rPr lang="fr-FR" sz="4800" dirty="0"/>
              <a:t>Merci de votre écoute</a:t>
            </a:r>
          </a:p>
        </p:txBody>
      </p:sp>
    </p:spTree>
    <p:extLst>
      <p:ext uri="{BB962C8B-B14F-4D97-AF65-F5344CB8AC3E}">
        <p14:creationId xmlns:p14="http://schemas.microsoft.com/office/powerpoint/2010/main" val="846460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43540e9-f9b3-44e4-9584-5d1a607d9baa" xsi:nil="true"/>
    <lcf76f155ced4ddcb4097134ff3c332f xmlns="3cf13acf-dc74-45d8-9e73-3f56e4303dc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B1347F81E56647A8C69BA99E127FFB" ma:contentTypeVersion="17" ma:contentTypeDescription="Crée un document." ma:contentTypeScope="" ma:versionID="8c0c615197e7e69a9fc0ddc8076c689e">
  <xsd:schema xmlns:xsd="http://www.w3.org/2001/XMLSchema" xmlns:xs="http://www.w3.org/2001/XMLSchema" xmlns:p="http://schemas.microsoft.com/office/2006/metadata/properties" xmlns:ns2="3cf13acf-dc74-45d8-9e73-3f56e4303dcf" xmlns:ns3="d43540e9-f9b3-44e4-9584-5d1a607d9baa" targetNamespace="http://schemas.microsoft.com/office/2006/metadata/properties" ma:root="true" ma:fieldsID="4bd5ba049d7298f091cd59b6208a363e" ns2:_="" ns3:_="">
    <xsd:import namespace="3cf13acf-dc74-45d8-9e73-3f56e4303dcf"/>
    <xsd:import namespace="d43540e9-f9b3-44e4-9584-5d1a607d9ba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f13acf-dc74-45d8-9e73-3f56e4303d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9d712eb4-d88e-4a63-a0be-e68d44810283"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3540e9-f9b3-44e4-9584-5d1a607d9ba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505c22a-29da-424e-b28f-5b40fc7d6f5c}" ma:internalName="TaxCatchAll" ma:showField="CatchAllData" ma:web="d43540e9-f9b3-44e4-9584-5d1a607d9ba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CF5808-498C-444C-BD09-38272B225EFD}">
  <ds:schemaRefs>
    <ds:schemaRef ds:uri="http://schemas.microsoft.com/sharepoint/v3/contenttype/forms"/>
  </ds:schemaRefs>
</ds:datastoreItem>
</file>

<file path=customXml/itemProps2.xml><?xml version="1.0" encoding="utf-8"?>
<ds:datastoreItem xmlns:ds="http://schemas.openxmlformats.org/officeDocument/2006/customXml" ds:itemID="{93D9BE30-AC98-4391-B951-3304EF32C127}">
  <ds:schemaRefs>
    <ds:schemaRef ds:uri="http://schemas.microsoft.com/office/2006/metadata/properties"/>
    <ds:schemaRef ds:uri="http://schemas.microsoft.com/office/infopath/2007/PartnerControls"/>
    <ds:schemaRef ds:uri="d43540e9-f9b3-44e4-9584-5d1a607d9baa"/>
    <ds:schemaRef ds:uri="3cf13acf-dc74-45d8-9e73-3f56e4303dcf"/>
  </ds:schemaRefs>
</ds:datastoreItem>
</file>

<file path=customXml/itemProps3.xml><?xml version="1.0" encoding="utf-8"?>
<ds:datastoreItem xmlns:ds="http://schemas.openxmlformats.org/officeDocument/2006/customXml" ds:itemID="{9175DF3E-7B3E-4498-91C1-57E490C909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f13acf-dc74-45d8-9e73-3f56e4303dcf"/>
    <ds:schemaRef ds:uri="d43540e9-f9b3-44e4-9584-5d1a607d9b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2660</TotalTime>
  <Words>374</Words>
  <Application>Microsoft Office PowerPoint</Application>
  <PresentationFormat>Affichage à l'écran (16:9)</PresentationFormat>
  <Paragraphs>13</Paragraphs>
  <Slides>7</Slides>
  <Notes>0</Notes>
  <HiddenSlides>0</HiddenSlides>
  <MMClips>4</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vt:i4>
      </vt:variant>
    </vt:vector>
  </HeadingPairs>
  <TitlesOfParts>
    <vt:vector size="11" baseType="lpstr">
      <vt:lpstr>Arial</vt:lpstr>
      <vt:lpstr>Calibri</vt:lpstr>
      <vt:lpstr>Georgia</vt:lpstr>
      <vt:lpstr>Office Theme</vt:lpstr>
      <vt:lpstr>Face au mur on construit une porte! </vt:lpstr>
      <vt:lpstr>Avertissement</vt:lpstr>
      <vt:lpstr>Présentation PowerPoint</vt:lpstr>
      <vt:lpstr>Et quand tu interviens?</vt:lpstr>
      <vt:lpstr>Et quand tu interviens?</vt:lpstr>
      <vt:lpstr>Et quand tu interviens</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Camille</dc:creator>
  <cp:keywords/>
  <dc:description>generated using python-pptx</dc:description>
  <cp:lastModifiedBy>Fabienne Ragain-Gire</cp:lastModifiedBy>
  <cp:revision>9</cp:revision>
  <dcterms:created xsi:type="dcterms:W3CDTF">2013-01-27T09:14:16Z</dcterms:created>
  <dcterms:modified xsi:type="dcterms:W3CDTF">2026-06-10T13:03:37Z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0x01010047B1347F81E56647A8C69BA99E127FFB</vt:lpwstr>
  </property>
  <property fmtid="{D5CDD505-2E9C-101B-9397-08002B2CF9AE}" pid="3" name="MediaServiceImageTags">
    <vt:lpwstr/>
  </property>
</Properties>
</file>