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58"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68"/>
    <a:srgbClr val="EFB318"/>
    <a:srgbClr val="00A4AF"/>
    <a:srgbClr val="E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9EE6D-4ACE-4177-B6DB-EB5DD5F127D3}" v="2" dt="2025-09-15T07:36:06.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p:scale>
          <a:sx n="66" d="100"/>
          <a:sy n="66" d="100"/>
        </p:scale>
        <p:origin x="6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tenantanon#baaa7e69-54e6-409a-bd1c-e34392f99518::" providerId="AD" clId="Web-{F049EE6D-4ACE-4177-B6DB-EB5DD5F127D3}"/>
    <pc:docChg chg="modSld">
      <pc:chgData name="Utilisateur invité" userId="S::urn:spo:tenantanon#baaa7e69-54e6-409a-bd1c-e34392f99518::" providerId="AD" clId="Web-{F049EE6D-4ACE-4177-B6DB-EB5DD5F127D3}" dt="2025-09-15T07:36:06.802" v="1" actId="20577"/>
      <pc:docMkLst>
        <pc:docMk/>
      </pc:docMkLst>
      <pc:sldChg chg="modSp">
        <pc:chgData name="Utilisateur invité" userId="S::urn:spo:tenantanon#baaa7e69-54e6-409a-bd1c-e34392f99518::" providerId="AD" clId="Web-{F049EE6D-4ACE-4177-B6DB-EB5DD5F127D3}" dt="2025-09-15T07:36:06.802" v="1" actId="20577"/>
        <pc:sldMkLst>
          <pc:docMk/>
          <pc:sldMk cId="3090073541" sldId="257"/>
        </pc:sldMkLst>
        <pc:spChg chg="mod">
          <ac:chgData name="Utilisateur invité" userId="S::urn:spo:tenantanon#baaa7e69-54e6-409a-bd1c-e34392f99518::" providerId="AD" clId="Web-{F049EE6D-4ACE-4177-B6DB-EB5DD5F127D3}" dt="2025-09-15T07:36:06.802" v="1" actId="20577"/>
          <ac:spMkLst>
            <pc:docMk/>
            <pc:sldMk cId="3090073541" sldId="257"/>
            <ac:spMk id="28" creationId="{EDF7F957-6C26-1D52-A72E-0D242ED01631}"/>
          </ac:spMkLst>
        </pc:spChg>
      </pc:sldChg>
    </pc:docChg>
  </pc:docChgLst>
  <pc:docChgLst>
    <pc:chgData name="Amanda Olivon" userId="d66d194c-c682-4579-9264-072cdae42f18" providerId="ADAL" clId="{819968A4-C244-4DEA-9DED-A00BBEDC9C5A}"/>
    <pc:docChg chg="undo custSel modSld">
      <pc:chgData name="Amanda Olivon" userId="d66d194c-c682-4579-9264-072cdae42f18" providerId="ADAL" clId="{819968A4-C244-4DEA-9DED-A00BBEDC9C5A}" dt="2025-09-09T16:08:29.052" v="23" actId="1076"/>
      <pc:docMkLst>
        <pc:docMk/>
      </pc:docMkLst>
      <pc:sldChg chg="addSp delSp modSp mod">
        <pc:chgData name="Amanda Olivon" userId="d66d194c-c682-4579-9264-072cdae42f18" providerId="ADAL" clId="{819968A4-C244-4DEA-9DED-A00BBEDC9C5A}" dt="2025-09-09T16:08:29.052" v="23" actId="1076"/>
        <pc:sldMkLst>
          <pc:docMk/>
          <pc:sldMk cId="2967440955" sldId="258"/>
        </pc:sldMkLst>
        <pc:picChg chg="add mod">
          <ac:chgData name="Amanda Olivon" userId="d66d194c-c682-4579-9264-072cdae42f18" providerId="ADAL" clId="{819968A4-C244-4DEA-9DED-A00BBEDC9C5A}" dt="2025-09-09T16:08:29.052" v="23" actId="1076"/>
          <ac:picMkLst>
            <pc:docMk/>
            <pc:sldMk cId="2967440955" sldId="258"/>
            <ac:picMk id="9" creationId="{D5318961-43D2-B68D-E7CD-81410A97792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15/09/2025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15/09/2025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15/09/2025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15/09/2025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15/09/2025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15/09/2025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15/09/2025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33054" y="-4990"/>
            <a:ext cx="8258945" cy="3947753"/>
          </a:xfrm>
          <a:solidFill>
            <a:srgbClr val="006D68"/>
          </a:solidFill>
        </p:spPr>
        <p:txBody>
          <a:bodyPr/>
          <a:lstStyle/>
          <a:p>
            <a:r>
              <a:rPr lang="fr-FR" i="1" dirty="0">
                <a:solidFill>
                  <a:schemeClr val="bg1"/>
                </a:solidFill>
                <a:latin typeface="DIN pro"/>
              </a:rPr>
              <a:t>Ouvrir le champ des possibles aux patient.es amputé.es</a:t>
            </a:r>
            <a:br>
              <a:rPr lang="fr-FR" dirty="0">
                <a:solidFill>
                  <a:schemeClr val="bg1"/>
                </a:solidFill>
                <a:latin typeface="DIN pro"/>
              </a:rPr>
            </a:br>
            <a:endParaRPr lang="fr-FR" dirty="0">
              <a:solidFill>
                <a:schemeClr val="bg1"/>
              </a:solidFill>
              <a:latin typeface="DIN pro"/>
            </a:endParaRPr>
          </a:p>
        </p:txBody>
      </p:sp>
      <p:pic>
        <p:nvPicPr>
          <p:cNvPr id="5" name="Image 4" descr="Une image contenant texte, capture d’écran, Police, Graphique&#10;&#10;Description générée automatiquement">
            <a:extLst>
              <a:ext uri="{FF2B5EF4-FFF2-40B4-BE49-F238E27FC236}">
                <a16:creationId xmlns:a16="http://schemas.microsoft.com/office/drawing/2014/main" id="{F7375E2B-BBB7-0D6A-AF71-8E8311F23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83" y="5906080"/>
            <a:ext cx="1529722" cy="892338"/>
          </a:xfrm>
          <a:prstGeom prst="rect">
            <a:avLst/>
          </a:prstGeom>
        </p:spPr>
      </p:pic>
      <p:pic>
        <p:nvPicPr>
          <p:cNvPr id="6" name="Image 5" descr="Une image contenant texte, Police, capture d’écran, Graphique&#10;&#10;Description générée automatiquement">
            <a:extLst>
              <a:ext uri="{FF2B5EF4-FFF2-40B4-BE49-F238E27FC236}">
                <a16:creationId xmlns:a16="http://schemas.microsoft.com/office/drawing/2014/main" id="{B08B6F9B-2F1B-53ED-0A25-7EFDFEBA7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456" y="5998814"/>
            <a:ext cx="1856848" cy="684590"/>
          </a:xfrm>
          <a:prstGeom prst="rect">
            <a:avLst/>
          </a:prstGeom>
        </p:spPr>
      </p:pic>
      <p:pic>
        <p:nvPicPr>
          <p:cNvPr id="11" name="Image 10" descr="Une image contenant texte, Police, logo, Graphique&#10;&#10;Le contenu généré par l’IA peut être incorrect.">
            <a:extLst>
              <a:ext uri="{FF2B5EF4-FFF2-40B4-BE49-F238E27FC236}">
                <a16:creationId xmlns:a16="http://schemas.microsoft.com/office/drawing/2014/main" id="{D18F039F-2D1C-0B89-5C90-0945FEFFA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4933"/>
            <a:ext cx="3845353" cy="2665371"/>
          </a:xfrm>
          <a:prstGeom prst="rect">
            <a:avLst/>
          </a:prstGeom>
        </p:spPr>
      </p:pic>
      <p:pic>
        <p:nvPicPr>
          <p:cNvPr id="13" name="Image 12" descr="Une image contenant texte, Police, carte de visite, capture d’écran&#10;&#10;Le contenu généré par l’IA peut être incorrect.">
            <a:extLst>
              <a:ext uri="{FF2B5EF4-FFF2-40B4-BE49-F238E27FC236}">
                <a16:creationId xmlns:a16="http://schemas.microsoft.com/office/drawing/2014/main" id="{57D18AFC-FA5F-94F1-283C-446C65934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0917" y="5908869"/>
            <a:ext cx="2155598" cy="1021320"/>
          </a:xfrm>
          <a:prstGeom prst="rect">
            <a:avLst/>
          </a:prstGeom>
        </p:spPr>
      </p:pic>
      <p:sp>
        <p:nvSpPr>
          <p:cNvPr id="14" name="ZoneTexte 13">
            <a:extLst>
              <a:ext uri="{FF2B5EF4-FFF2-40B4-BE49-F238E27FC236}">
                <a16:creationId xmlns:a16="http://schemas.microsoft.com/office/drawing/2014/main" id="{41B80A50-DAC6-F07C-0F49-5FD3A6ADCEFF}"/>
              </a:ext>
            </a:extLst>
          </p:cNvPr>
          <p:cNvSpPr txBox="1"/>
          <p:nvPr/>
        </p:nvSpPr>
        <p:spPr>
          <a:xfrm>
            <a:off x="4794463" y="5752191"/>
            <a:ext cx="1608506" cy="307777"/>
          </a:xfrm>
          <a:prstGeom prst="rect">
            <a:avLst/>
          </a:prstGeom>
          <a:noFill/>
        </p:spPr>
        <p:txBody>
          <a:bodyPr wrap="square" rtlCol="0">
            <a:spAutoFit/>
          </a:bodyPr>
          <a:lstStyle/>
          <a:p>
            <a:r>
              <a:rPr lang="fr-FR" sz="1400" dirty="0">
                <a:latin typeface="DINPro-Regular" panose="02000503030000020004"/>
              </a:rPr>
              <a:t>Dispositif porté par</a:t>
            </a:r>
          </a:p>
        </p:txBody>
      </p:sp>
      <p:sp>
        <p:nvSpPr>
          <p:cNvPr id="15" name="ZoneTexte 14">
            <a:extLst>
              <a:ext uri="{FF2B5EF4-FFF2-40B4-BE49-F238E27FC236}">
                <a16:creationId xmlns:a16="http://schemas.microsoft.com/office/drawing/2014/main" id="{9EFADEAA-4848-075D-9293-56FDFD2D342B}"/>
              </a:ext>
            </a:extLst>
          </p:cNvPr>
          <p:cNvSpPr txBox="1"/>
          <p:nvPr/>
        </p:nvSpPr>
        <p:spPr>
          <a:xfrm>
            <a:off x="10343537" y="5670874"/>
            <a:ext cx="1608506" cy="307777"/>
          </a:xfrm>
          <a:prstGeom prst="rect">
            <a:avLst/>
          </a:prstGeom>
          <a:noFill/>
        </p:spPr>
        <p:txBody>
          <a:bodyPr wrap="square" rtlCol="0">
            <a:spAutoFit/>
          </a:bodyPr>
          <a:lstStyle/>
          <a:p>
            <a:r>
              <a:rPr lang="fr-FR" sz="1400" dirty="0">
                <a:latin typeface="DINPro-Regular" panose="02000503030000020004"/>
              </a:rPr>
              <a:t>Soutenu par</a:t>
            </a:r>
          </a:p>
        </p:txBody>
      </p:sp>
      <p:pic>
        <p:nvPicPr>
          <p:cNvPr id="9" name="Image 8">
            <a:extLst>
              <a:ext uri="{FF2B5EF4-FFF2-40B4-BE49-F238E27FC236}">
                <a16:creationId xmlns:a16="http://schemas.microsoft.com/office/drawing/2014/main" id="{4D84CCD1-770B-F2AB-83B4-39933D7638B0}"/>
              </a:ext>
            </a:extLst>
          </p:cNvPr>
          <p:cNvPicPr>
            <a:picLocks noChangeAspect="1"/>
          </p:cNvPicPr>
          <p:nvPr/>
        </p:nvPicPr>
        <p:blipFill>
          <a:blip r:embed="rId6"/>
          <a:stretch>
            <a:fillRect/>
          </a:stretch>
        </p:blipFill>
        <p:spPr>
          <a:xfrm rot="11296461">
            <a:off x="1051710" y="2809253"/>
            <a:ext cx="2774834" cy="1680910"/>
          </a:xfrm>
          <a:prstGeom prst="rect">
            <a:avLst/>
          </a:prstGeom>
        </p:spPr>
      </p:pic>
      <p:sp>
        <p:nvSpPr>
          <p:cNvPr id="3" name="Sous-titre 2"/>
          <p:cNvSpPr>
            <a:spLocks noGrp="1"/>
          </p:cNvSpPr>
          <p:nvPr>
            <p:ph type="subTitle" idx="1"/>
          </p:nvPr>
        </p:nvSpPr>
        <p:spPr>
          <a:xfrm>
            <a:off x="1644805" y="4096429"/>
            <a:ext cx="9144000" cy="1655762"/>
          </a:xfrm>
        </p:spPr>
        <p:txBody>
          <a:bodyPr vert="horz" lIns="91440" tIns="45720" rIns="91440" bIns="45720" rtlCol="0" anchor="t">
            <a:normAutofit lnSpcReduction="10000"/>
          </a:bodyPr>
          <a:lstStyle/>
          <a:p>
            <a:r>
              <a:rPr lang="fr-FR" dirty="0">
                <a:latin typeface="DINPro-Regular"/>
              </a:rPr>
              <a:t>CHU de Toulouse – Hôpital PURPAN – Service de Traumatologie</a:t>
            </a:r>
          </a:p>
          <a:p>
            <a:r>
              <a:rPr lang="fr-FR" dirty="0">
                <a:latin typeface="DINPro-Regular"/>
              </a:rPr>
              <a:t>Alexandrine GIRARDI – Patiente Partenaire pour l'Association ADEPA </a:t>
            </a:r>
          </a:p>
          <a:p>
            <a:r>
              <a:rPr lang="fr-FR" dirty="0">
                <a:latin typeface="DINPro-Regular"/>
              </a:rPr>
              <a:t>Ombeline et Léna IDE référentes amputation </a:t>
            </a:r>
          </a:p>
        </p:txBody>
      </p:sp>
      <p:pic>
        <p:nvPicPr>
          <p:cNvPr id="7" name="Image 6">
            <a:extLst>
              <a:ext uri="{FF2B5EF4-FFF2-40B4-BE49-F238E27FC236}">
                <a16:creationId xmlns:a16="http://schemas.microsoft.com/office/drawing/2014/main" id="{59B6B3F2-7661-B2E4-CB7C-580CCDE0F1FE}"/>
              </a:ext>
            </a:extLst>
          </p:cNvPr>
          <p:cNvPicPr>
            <a:picLocks noChangeAspect="1"/>
          </p:cNvPicPr>
          <p:nvPr/>
        </p:nvPicPr>
        <p:blipFill>
          <a:blip r:embed="rId7"/>
          <a:stretch>
            <a:fillRect/>
          </a:stretch>
        </p:blipFill>
        <p:spPr>
          <a:xfrm>
            <a:off x="4042242" y="2906829"/>
            <a:ext cx="1915197" cy="941387"/>
          </a:xfrm>
          <a:prstGeom prst="rect">
            <a:avLst/>
          </a:prstGeom>
        </p:spPr>
      </p:pic>
      <p:pic>
        <p:nvPicPr>
          <p:cNvPr id="12" name="Image 11">
            <a:extLst>
              <a:ext uri="{FF2B5EF4-FFF2-40B4-BE49-F238E27FC236}">
                <a16:creationId xmlns:a16="http://schemas.microsoft.com/office/drawing/2014/main" id="{184D8C82-9F5C-A823-2DD0-66B8C962436A}"/>
              </a:ext>
            </a:extLst>
          </p:cNvPr>
          <p:cNvPicPr>
            <a:picLocks noChangeAspect="1"/>
          </p:cNvPicPr>
          <p:nvPr/>
        </p:nvPicPr>
        <p:blipFill>
          <a:blip r:embed="rId8"/>
          <a:stretch>
            <a:fillRect/>
          </a:stretch>
        </p:blipFill>
        <p:spPr>
          <a:xfrm>
            <a:off x="10565143" y="2618334"/>
            <a:ext cx="1515921" cy="1251635"/>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835ECC8-BD5B-E716-02CC-A264AC9A393A}"/>
              </a:ext>
            </a:extLst>
          </p:cNvPr>
          <p:cNvSpPr/>
          <p:nvPr/>
        </p:nvSpPr>
        <p:spPr>
          <a:xfrm>
            <a:off x="1860" y="0"/>
            <a:ext cx="2110740" cy="1448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noRot="1" noMove="1" noResize="1" noEditPoints="1" noAdjustHandles="1" noChangeArrowheads="1" noChangeShapeType="1"/>
          </p:cNvSpPr>
          <p:nvPr>
            <p:ph type="title"/>
          </p:nvPr>
        </p:nvSpPr>
        <p:spPr>
          <a:xfrm>
            <a:off x="-3928" y="2710"/>
            <a:ext cx="12194068" cy="1448824"/>
          </a:xfrm>
          <a:solidFill>
            <a:srgbClr val="006D68"/>
          </a:solidFill>
        </p:spPr>
        <p:txBody>
          <a:bodyPr>
            <a:normAutofit/>
          </a:bodyPr>
          <a:lstStyle/>
          <a:p>
            <a:r>
              <a:rPr lang="fr-FR" sz="2400" i="1" dirty="0">
                <a:solidFill>
                  <a:schemeClr val="bg1"/>
                </a:solidFill>
                <a:latin typeface="DIN pro"/>
              </a:rPr>
              <a:t>			Ouvrir le champ des possibles aux patient.es amputé.es</a:t>
            </a:r>
          </a:p>
        </p:txBody>
      </p:sp>
      <p:sp>
        <p:nvSpPr>
          <p:cNvPr id="6" name="Espace réservé du contenu 5">
            <a:extLst>
              <a:ext uri="{FF2B5EF4-FFF2-40B4-BE49-F238E27FC236}">
                <a16:creationId xmlns:a16="http://schemas.microsoft.com/office/drawing/2014/main" id="{909CB2FE-4455-2986-A64A-0E94AA6F97D1}"/>
              </a:ext>
            </a:extLst>
          </p:cNvPr>
          <p:cNvSpPr>
            <a:spLocks noGrp="1" noRot="1" noMove="1" noResize="1" noEditPoints="1" noAdjustHandles="1" noChangeArrowheads="1" noChangeShapeType="1"/>
          </p:cNvSpPr>
          <p:nvPr>
            <p:ph idx="1"/>
          </p:nvPr>
        </p:nvSpPr>
        <p:spPr>
          <a:xfrm>
            <a:off x="210716" y="1630212"/>
            <a:ext cx="8266084" cy="1202994"/>
          </a:xfrm>
          <a:ln>
            <a:solidFill>
              <a:srgbClr val="00A4AF"/>
            </a:solidFill>
          </a:ln>
        </p:spPr>
        <p:txBody>
          <a:bodyPr vert="horz" lIns="91440" tIns="45720" rIns="91440" bIns="45720" rtlCol="0" anchor="t">
            <a:normAutofit fontScale="85000" lnSpcReduction="20000"/>
          </a:bodyPr>
          <a:lstStyle/>
          <a:p>
            <a:pPr marL="0" indent="0">
              <a:buNone/>
            </a:pPr>
            <a:r>
              <a:rPr lang="fr-FR" b="1" dirty="0">
                <a:solidFill>
                  <a:srgbClr val="EC6600"/>
                </a:solidFill>
                <a:latin typeface="DIN pro"/>
              </a:rPr>
              <a:t>Objectifs</a:t>
            </a:r>
            <a:r>
              <a:rPr lang="fr-FR" dirty="0">
                <a:solidFill>
                  <a:srgbClr val="EC6600"/>
                </a:solidFill>
                <a:latin typeface="DIN pro"/>
              </a:rPr>
              <a:t> </a:t>
            </a:r>
            <a:r>
              <a:rPr lang="fr-FR" b="1" dirty="0">
                <a:solidFill>
                  <a:srgbClr val="EC6600"/>
                </a:solidFill>
                <a:latin typeface="DIN pro"/>
              </a:rPr>
              <a:t>:</a:t>
            </a:r>
            <a:r>
              <a:rPr lang="fr-FR" sz="1600" dirty="0">
                <a:latin typeface="DIN pro"/>
              </a:rPr>
              <a:t> </a:t>
            </a:r>
            <a:r>
              <a:rPr lang="fr-FR" sz="1600" b="1" dirty="0">
                <a:latin typeface="DIN pro"/>
              </a:rPr>
              <a:t>Partage d’expérience et pair-aidance auprès de patients amputés en début de parcours de soins </a:t>
            </a:r>
          </a:p>
          <a:p>
            <a:pPr marL="0" indent="0">
              <a:buNone/>
            </a:pPr>
            <a:r>
              <a:rPr lang="fr-FR" sz="1600" b="1" dirty="0">
                <a:latin typeface="DIN pro"/>
              </a:rPr>
              <a:t>Transmettre la chronologie du parcours de prise en soins : Ramener les patients amputés dans une temporalité primaire : patient/perspectives/buts</a:t>
            </a:r>
          </a:p>
          <a:p>
            <a:pPr marL="0" indent="0">
              <a:buNone/>
            </a:pPr>
            <a:r>
              <a:rPr lang="fr-FR" sz="1600" b="1" dirty="0">
                <a:latin typeface="DIN pro"/>
              </a:rPr>
              <a:t>Faciliter la compréhension du parcours de soins :  briser la solitude et l'isolement des patients </a:t>
            </a:r>
          </a:p>
          <a:p>
            <a:pPr marL="0" indent="0">
              <a:buNone/>
            </a:pPr>
            <a:endParaRPr lang="fr-FR" dirty="0"/>
          </a:p>
          <a:p>
            <a:pPr marL="0" indent="0">
              <a:buNone/>
            </a:pPr>
            <a:endParaRPr lang="fr-FR" sz="1600" i="1" dirty="0">
              <a:latin typeface="DIN pro"/>
            </a:endParaRPr>
          </a:p>
          <a:p>
            <a:pPr marL="0" indent="0">
              <a:buNone/>
            </a:pPr>
            <a:endParaRPr lang="fr-FR" sz="1600" i="1" dirty="0">
              <a:latin typeface="DIN pro"/>
            </a:endParaRPr>
          </a:p>
        </p:txBody>
      </p:sp>
      <p:sp>
        <p:nvSpPr>
          <p:cNvPr id="9" name="Espace réservé du contenu 5">
            <a:extLst>
              <a:ext uri="{FF2B5EF4-FFF2-40B4-BE49-F238E27FC236}">
                <a16:creationId xmlns:a16="http://schemas.microsoft.com/office/drawing/2014/main" id="{3F6C10E4-2FC5-1E7A-2EBE-C9BFC6FC64F8}"/>
              </a:ext>
            </a:extLst>
          </p:cNvPr>
          <p:cNvSpPr txBox="1">
            <a:spLocks/>
          </p:cNvSpPr>
          <p:nvPr/>
        </p:nvSpPr>
        <p:spPr>
          <a:xfrm>
            <a:off x="210717" y="4441341"/>
            <a:ext cx="5885284" cy="2338950"/>
          </a:xfrm>
          <a:prstGeom prst="rect">
            <a:avLst/>
          </a:prstGeom>
          <a:ln>
            <a:solidFill>
              <a:srgbClr val="00A4AF"/>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rgbClr val="EC6600"/>
                </a:solidFill>
                <a:latin typeface="DIN pro"/>
              </a:rPr>
              <a:t>Freins</a:t>
            </a:r>
            <a:r>
              <a:rPr lang="fr-FR" sz="1600" b="1" dirty="0">
                <a:solidFill>
                  <a:srgbClr val="EC6600"/>
                </a:solidFill>
                <a:latin typeface="DIN pro"/>
              </a:rPr>
              <a:t> </a:t>
            </a:r>
            <a:endParaRPr lang="fr-FR" sz="1600" i="1" dirty="0">
              <a:latin typeface="DIN pro"/>
            </a:endParaRPr>
          </a:p>
          <a:p>
            <a:pPr marL="0" indent="0">
              <a:buNone/>
            </a:pPr>
            <a:r>
              <a:rPr lang="fr-FR" sz="1600" i="1" dirty="0">
                <a:latin typeface="DIN pro"/>
              </a:rPr>
              <a:t>Manque de bilan sur l'accompagnement avec l'équipe : évaluer l’action dans une démarche d’amélioration</a:t>
            </a:r>
          </a:p>
          <a:p>
            <a:pPr marL="0" indent="0">
              <a:buNone/>
            </a:pPr>
            <a:r>
              <a:rPr lang="fr-FR" sz="1600" i="1" dirty="0" err="1">
                <a:latin typeface="DIN pro"/>
              </a:rPr>
              <a:t>Turn</a:t>
            </a:r>
            <a:r>
              <a:rPr lang="fr-FR" sz="1600" i="1" dirty="0">
                <a:latin typeface="DIN pro"/>
              </a:rPr>
              <a:t> over de l'équipe :  frein à la pérennisation de l'action </a:t>
            </a:r>
            <a:endParaRPr lang="fr-FR" sz="1600" dirty="0">
              <a:latin typeface="DIN pro"/>
            </a:endParaRPr>
          </a:p>
          <a:p>
            <a:pPr marL="0" indent="0">
              <a:buNone/>
            </a:pPr>
            <a:r>
              <a:rPr lang="fr-FR" sz="1600" i="1" dirty="0">
                <a:latin typeface="DIN pro"/>
              </a:rPr>
              <a:t>Pas d'implication avec les médecins et les chirurgiens </a:t>
            </a:r>
            <a:endParaRPr lang="fr-FR" sz="1600" dirty="0">
              <a:latin typeface="DIN pro"/>
            </a:endParaRPr>
          </a:p>
          <a:p>
            <a:pPr marL="0" indent="0">
              <a:buNone/>
            </a:pPr>
            <a:endParaRPr lang="fr-FR" sz="1800" i="1" dirty="0">
              <a:latin typeface="DIN pro"/>
            </a:endParaRPr>
          </a:p>
          <a:p>
            <a:pPr marL="0" indent="0">
              <a:buNone/>
            </a:pPr>
            <a:endParaRPr lang="fr-FR" sz="1800" i="1" dirty="0">
              <a:latin typeface="DIN pro"/>
            </a:endParaRPr>
          </a:p>
          <a:p>
            <a:endParaRPr lang="fr-FR" dirty="0">
              <a:latin typeface="DIN pro"/>
            </a:endParaRPr>
          </a:p>
        </p:txBody>
      </p:sp>
      <p:pic>
        <p:nvPicPr>
          <p:cNvPr id="16" name="Graphique 15" descr="Engrenages avec un remplissage uni">
            <a:extLst>
              <a:ext uri="{FF2B5EF4-FFF2-40B4-BE49-F238E27FC236}">
                <a16:creationId xmlns:a16="http://schemas.microsoft.com/office/drawing/2014/main" id="{BF0C9885-8982-E1CC-415E-EC49363FE3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8789" y="2876235"/>
            <a:ext cx="429288" cy="429288"/>
          </a:xfrm>
          <a:prstGeom prst="rect">
            <a:avLst/>
          </a:prstGeom>
        </p:spPr>
      </p:pic>
      <p:sp>
        <p:nvSpPr>
          <p:cNvPr id="17" name="Espace réservé du contenu 5">
            <a:extLst>
              <a:ext uri="{FF2B5EF4-FFF2-40B4-BE49-F238E27FC236}">
                <a16:creationId xmlns:a16="http://schemas.microsoft.com/office/drawing/2014/main" id="{D35F13FC-E396-6102-9F57-C7FD02C9C5C8}"/>
              </a:ext>
            </a:extLst>
          </p:cNvPr>
          <p:cNvSpPr txBox="1">
            <a:spLocks noGrp="1" noRot="1" noMove="1" noResize="1" noEditPoints="1" noAdjustHandles="1" noChangeArrowheads="1" noChangeShapeType="1"/>
          </p:cNvSpPr>
          <p:nvPr/>
        </p:nvSpPr>
        <p:spPr>
          <a:xfrm>
            <a:off x="210716" y="2841060"/>
            <a:ext cx="11707361" cy="1589619"/>
          </a:xfrm>
          <a:prstGeom prst="rect">
            <a:avLst/>
          </a:prstGeom>
          <a:ln>
            <a:solidFill>
              <a:srgbClr val="00A4AF"/>
            </a:solidFill>
          </a:ln>
        </p:spPr>
        <p:txBody>
          <a:bodyPr vert="horz" lIns="91440" tIns="45720" rIns="91440" bIns="45720" rtlCol="0" anchor="t">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500" b="1" dirty="0">
                <a:solidFill>
                  <a:srgbClr val="EC6600"/>
                </a:solidFill>
                <a:latin typeface="DIN pro"/>
              </a:rPr>
              <a:t>Fonctionnement et modalités</a:t>
            </a:r>
            <a:r>
              <a:rPr lang="fr-FR" sz="4500" b="1" dirty="0">
                <a:latin typeface="DIN pro"/>
              </a:rPr>
              <a:t> </a:t>
            </a:r>
            <a:endParaRPr lang="fr-FR" sz="4500" i="1" dirty="0">
              <a:latin typeface="DIN pro"/>
            </a:endParaRPr>
          </a:p>
          <a:p>
            <a:pPr marL="0" indent="0">
              <a:buNone/>
            </a:pPr>
            <a:r>
              <a:rPr lang="fr-FR" sz="2200" b="1" dirty="0">
                <a:latin typeface="DIN pro"/>
              </a:rPr>
              <a:t>L'équipe de soins informe systématiquement les patients de la possibilité de rencontrer une Patiente Partenaire pour répondre à leurs questions et à leurs besoins.</a:t>
            </a:r>
          </a:p>
          <a:p>
            <a:pPr marL="0" indent="0">
              <a:buNone/>
            </a:pPr>
            <a:r>
              <a:rPr lang="fr-FR" sz="2200" b="1" dirty="0">
                <a:latin typeface="DIN pro"/>
              </a:rPr>
              <a:t>La patiente partenaire fixe un Rdv en présentiel dans la chambre du patient.</a:t>
            </a:r>
          </a:p>
          <a:p>
            <a:pPr marL="0" indent="0">
              <a:buNone/>
            </a:pPr>
            <a:r>
              <a:rPr lang="fr-FR" sz="2200" b="1" dirty="0">
                <a:latin typeface="DIN pro"/>
              </a:rPr>
              <a:t>Transmission à la Patiente Partenaire par l'équipe des informations sur le parcours du patient, et recueil du consentement du patient. </a:t>
            </a:r>
          </a:p>
          <a:p>
            <a:pPr marL="0" indent="0">
              <a:buNone/>
            </a:pPr>
            <a:r>
              <a:rPr lang="fr-FR" sz="2200" b="1" dirty="0">
                <a:latin typeface="DIN pro"/>
              </a:rPr>
              <a:t>L'IDE intronise le Patient Partenaire auprès du patient avant de les laisser pour l'entretien, et la liberté est laissée au patient de recevoir ou non la patiente partenaire jusqu’au dernier moment. </a:t>
            </a:r>
          </a:p>
          <a:p>
            <a:pPr marL="0" indent="0">
              <a:buNone/>
            </a:pPr>
            <a:r>
              <a:rPr lang="fr-FR" sz="2200" b="1" dirty="0">
                <a:latin typeface="DIN pro"/>
              </a:rPr>
              <a:t>Information et accompagnement au long court possible par l'association ADEPA si besoin : proposer du lien et du soutien pour l’après hospitalisation .</a:t>
            </a:r>
          </a:p>
          <a:p>
            <a:pPr marL="0" indent="0">
              <a:buNone/>
            </a:pPr>
            <a:r>
              <a:rPr lang="fr-FR" sz="2200" b="1" dirty="0" err="1">
                <a:latin typeface="DIN pro"/>
              </a:rPr>
              <a:t>Feed</a:t>
            </a:r>
            <a:r>
              <a:rPr lang="fr-FR" sz="2200" b="1" dirty="0">
                <a:latin typeface="DIN pro"/>
              </a:rPr>
              <a:t> back de la patiente partenaire auprès de l’équipe après l’entretien </a:t>
            </a:r>
          </a:p>
        </p:txBody>
      </p:sp>
      <p:sp>
        <p:nvSpPr>
          <p:cNvPr id="18" name="Espace réservé du contenu 5">
            <a:extLst>
              <a:ext uri="{FF2B5EF4-FFF2-40B4-BE49-F238E27FC236}">
                <a16:creationId xmlns:a16="http://schemas.microsoft.com/office/drawing/2014/main" id="{934BCE6C-5F1D-7D83-16BD-03EFA944A183}"/>
              </a:ext>
            </a:extLst>
          </p:cNvPr>
          <p:cNvSpPr txBox="1">
            <a:spLocks noGrp="1" noRot="1" noMove="1" noResize="1" noEditPoints="1" noAdjustHandles="1" noChangeArrowheads="1" noChangeShapeType="1"/>
          </p:cNvSpPr>
          <p:nvPr/>
        </p:nvSpPr>
        <p:spPr>
          <a:xfrm>
            <a:off x="8476800" y="1638066"/>
            <a:ext cx="3443804" cy="1195140"/>
          </a:xfrm>
          <a:prstGeom prst="rect">
            <a:avLst/>
          </a:prstGeom>
          <a:ln>
            <a:solidFill>
              <a:srgbClr val="00A4AF"/>
            </a:solidFill>
          </a:ln>
        </p:spPr>
        <p:txBody>
          <a:bodyPr vert="horz" lIns="91440" tIns="45720" rIns="91440" bIns="45720" rtlCol="0" anchor="t">
            <a:normAutofit/>
          </a:bodyPr>
          <a:lstStyle>
            <a:defPPr>
              <a:defRPr lang="fr-FR"/>
            </a:defPPr>
            <a:lvl1pPr indent="0">
              <a:lnSpc>
                <a:spcPct val="90000"/>
              </a:lnSpc>
              <a:spcBef>
                <a:spcPts val="1000"/>
              </a:spcBef>
              <a:buFont typeface="Arial" panose="020B0604020202020204" pitchFamily="34" charset="0"/>
              <a:buNone/>
              <a:defRPr sz="2800">
                <a:latin typeface="DIN pro"/>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3000" b="1" dirty="0">
                <a:solidFill>
                  <a:srgbClr val="EC6600"/>
                </a:solidFill>
              </a:rPr>
              <a:t>Budget </a:t>
            </a:r>
            <a:r>
              <a:rPr lang="fr-FR" sz="1800" i="1" dirty="0"/>
              <a:t> </a:t>
            </a:r>
            <a:r>
              <a:rPr lang="fr-FR" sz="1800" i="1" dirty="0">
                <a:solidFill>
                  <a:srgbClr val="000000"/>
                </a:solidFill>
              </a:rPr>
              <a:t>    	0</a:t>
            </a:r>
            <a:r>
              <a:rPr lang="fr-FR" sz="3000" b="1" dirty="0"/>
              <a:t> </a:t>
            </a:r>
            <a:endParaRPr lang="fr-FR" dirty="0">
              <a:latin typeface="DIN pro"/>
            </a:endParaRPr>
          </a:p>
          <a:p>
            <a:endParaRPr lang="fr-FR" dirty="0"/>
          </a:p>
        </p:txBody>
      </p:sp>
      <p:pic>
        <p:nvPicPr>
          <p:cNvPr id="20" name="Graphique 19" descr="Euro avec un remplissage uni">
            <a:extLst>
              <a:ext uri="{FF2B5EF4-FFF2-40B4-BE49-F238E27FC236}">
                <a16:creationId xmlns:a16="http://schemas.microsoft.com/office/drawing/2014/main" id="{3B0DCD06-8834-7B4F-30FE-6A005A00EF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36125" y="1681095"/>
            <a:ext cx="384479" cy="384479"/>
          </a:xfrm>
          <a:prstGeom prst="rect">
            <a:avLst/>
          </a:prstGeom>
        </p:spPr>
      </p:pic>
      <p:pic>
        <p:nvPicPr>
          <p:cNvPr id="24" name="Graphique 23" descr="Drapeau de course avec un remplissage uni">
            <a:extLst>
              <a:ext uri="{FF2B5EF4-FFF2-40B4-BE49-F238E27FC236}">
                <a16:creationId xmlns:a16="http://schemas.microsoft.com/office/drawing/2014/main" id="{7D351726-297E-D6C0-01AD-0F651BCB43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7512" y="2446947"/>
            <a:ext cx="429288" cy="429288"/>
          </a:xfrm>
          <a:prstGeom prst="rect">
            <a:avLst/>
          </a:prstGeom>
        </p:spPr>
      </p:pic>
      <p:sp>
        <p:nvSpPr>
          <p:cNvPr id="28" name="Espace réservé du contenu 5">
            <a:extLst>
              <a:ext uri="{FF2B5EF4-FFF2-40B4-BE49-F238E27FC236}">
                <a16:creationId xmlns:a16="http://schemas.microsoft.com/office/drawing/2014/main" id="{EDF7F957-6C26-1D52-A72E-0D242ED01631}"/>
              </a:ext>
            </a:extLst>
          </p:cNvPr>
          <p:cNvSpPr txBox="1">
            <a:spLocks noGrp="1" noRot="1" noMove="1" noResize="1" noEditPoints="1" noAdjustHandles="1" noChangeArrowheads="1" noChangeShapeType="1"/>
          </p:cNvSpPr>
          <p:nvPr/>
        </p:nvSpPr>
        <p:spPr>
          <a:xfrm>
            <a:off x="6096000" y="4442345"/>
            <a:ext cx="5822077" cy="2328288"/>
          </a:xfrm>
          <a:prstGeom prst="rect">
            <a:avLst/>
          </a:prstGeom>
          <a:ln>
            <a:solidFill>
              <a:srgbClr val="00A4AF"/>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rgbClr val="EC6600"/>
                </a:solidFill>
                <a:latin typeface="DIN pro"/>
              </a:rPr>
              <a:t>Leviers</a:t>
            </a:r>
            <a:r>
              <a:rPr lang="fr-FR" sz="1600" b="1" dirty="0">
                <a:solidFill>
                  <a:srgbClr val="EC6600"/>
                </a:solidFill>
                <a:latin typeface="DIN pro"/>
              </a:rPr>
              <a:t> </a:t>
            </a:r>
            <a:endParaRPr lang="fr-FR" sz="1600" i="1" dirty="0">
              <a:latin typeface="DIN pro"/>
            </a:endParaRPr>
          </a:p>
          <a:p>
            <a:pPr marL="0" indent="0">
              <a:buNone/>
            </a:pPr>
            <a:r>
              <a:rPr lang="fr-FR" sz="1700" i="1" dirty="0">
                <a:latin typeface="DIN pro"/>
              </a:rPr>
              <a:t>Disponibilité de la Patiente Partenaire et bénévolat (pas de conflits d’</a:t>
            </a:r>
            <a:r>
              <a:rPr lang="fr-FR" sz="1700" i="1" dirty="0" err="1">
                <a:latin typeface="DIN pro"/>
              </a:rPr>
              <a:t>intérets</a:t>
            </a:r>
            <a:r>
              <a:rPr lang="fr-FR" sz="1700" i="1" dirty="0">
                <a:latin typeface="DIN pro"/>
              </a:rPr>
              <a:t> avec l’établissement)</a:t>
            </a:r>
          </a:p>
          <a:p>
            <a:pPr marL="0" indent="0">
              <a:buNone/>
            </a:pPr>
            <a:r>
              <a:rPr lang="fr-FR" sz="1700" i="1" dirty="0">
                <a:latin typeface="DIN pro"/>
              </a:rPr>
              <a:t>Soutien de la patiente partenaire au sein de l'association ADEPA au national (</a:t>
            </a:r>
            <a:r>
              <a:rPr lang="fr-FR" sz="1700" i="1" dirty="0" err="1">
                <a:latin typeface="DIN pro"/>
              </a:rPr>
              <a:t>visio</a:t>
            </a:r>
            <a:r>
              <a:rPr lang="fr-FR" sz="1700" i="1" dirty="0">
                <a:latin typeface="DIN pro"/>
              </a:rPr>
              <a:t> de suivi)</a:t>
            </a:r>
          </a:p>
          <a:p>
            <a:pPr marL="0" indent="0">
              <a:buNone/>
            </a:pPr>
            <a:r>
              <a:rPr lang="fr-FR" sz="1700" i="1" dirty="0">
                <a:latin typeface="DIN pro"/>
              </a:rPr>
              <a:t>Information sur l'action de l’asso au sein du service via des flyers</a:t>
            </a:r>
          </a:p>
          <a:p>
            <a:pPr marL="0" indent="0">
              <a:buNone/>
            </a:pPr>
            <a:r>
              <a:rPr lang="fr-FR" sz="1700" i="1" dirty="0">
                <a:latin typeface="DIN pro"/>
              </a:rPr>
              <a:t>Convention avec le CHU avec l'association ADEPA</a:t>
            </a:r>
          </a:p>
          <a:p>
            <a:pPr marL="0" indent="0">
              <a:buNone/>
            </a:pPr>
            <a:r>
              <a:rPr lang="fr-FR" sz="1700" i="1" dirty="0">
                <a:latin typeface="DIN pro"/>
              </a:rPr>
              <a:t>Communication au sein du service sur le projet (affiche) </a:t>
            </a:r>
          </a:p>
          <a:p>
            <a:pPr marL="0" indent="0">
              <a:buNone/>
            </a:pPr>
            <a:endParaRPr lang="fr-FR" sz="1600" i="1" dirty="0">
              <a:latin typeface="DIN pro"/>
            </a:endParaRPr>
          </a:p>
          <a:p>
            <a:pPr marL="0" indent="0">
              <a:buNone/>
            </a:pPr>
            <a:endParaRPr lang="fr-FR" sz="1600" i="1" dirty="0">
              <a:latin typeface="DIN pro"/>
            </a:endParaRPr>
          </a:p>
          <a:p>
            <a:pPr marL="0" indent="0">
              <a:buNone/>
            </a:pPr>
            <a:endParaRPr lang="fr-FR" sz="1600" i="1" dirty="0">
              <a:latin typeface="DIN pro"/>
            </a:endParaRPr>
          </a:p>
          <a:p>
            <a:pPr marL="0" indent="0">
              <a:buNone/>
            </a:pPr>
            <a:endParaRPr lang="fr-FR" sz="1600" i="1" dirty="0">
              <a:latin typeface="DIN pro"/>
            </a:endParaRPr>
          </a:p>
          <a:p>
            <a:endParaRPr lang="fr-FR" dirty="0">
              <a:latin typeface="DIN pro"/>
            </a:endParaRPr>
          </a:p>
        </p:txBody>
      </p:sp>
      <p:pic>
        <p:nvPicPr>
          <p:cNvPr id="43" name="Graphique 42" descr="Chaussée glissante avec un remplissage uni">
            <a:extLst>
              <a:ext uri="{FF2B5EF4-FFF2-40B4-BE49-F238E27FC236}">
                <a16:creationId xmlns:a16="http://schemas.microsoft.com/office/drawing/2014/main" id="{C2AF6217-F679-5161-07FD-1BA2057146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8251" y="4465962"/>
            <a:ext cx="351609" cy="351609"/>
          </a:xfrm>
          <a:prstGeom prst="rect">
            <a:avLst/>
          </a:prstGeom>
        </p:spPr>
      </p:pic>
      <p:pic>
        <p:nvPicPr>
          <p:cNvPr id="47" name="Graphique 46" descr="Badge cœur avec un remplissage uni">
            <a:extLst>
              <a:ext uri="{FF2B5EF4-FFF2-40B4-BE49-F238E27FC236}">
                <a16:creationId xmlns:a16="http://schemas.microsoft.com/office/drawing/2014/main" id="{4E0D455F-D03A-79A6-89AB-D0AD1212F6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8789" y="4465854"/>
            <a:ext cx="438468" cy="438468"/>
          </a:xfrm>
          <a:prstGeom prst="rect">
            <a:avLst/>
          </a:prstGeom>
        </p:spPr>
      </p:pic>
      <p:pic>
        <p:nvPicPr>
          <p:cNvPr id="4" name="Image 3" descr="Une image contenant texte, Police, logo, Graphique&#10;&#10;Le contenu généré par l’IA peut être incorrect.">
            <a:extLst>
              <a:ext uri="{FF2B5EF4-FFF2-40B4-BE49-F238E27FC236}">
                <a16:creationId xmlns:a16="http://schemas.microsoft.com/office/drawing/2014/main" id="{2A8896D7-F5E0-87B2-4BE6-692FFD710BD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60" y="-11219"/>
            <a:ext cx="2110740" cy="1463040"/>
          </a:xfrm>
          <a:prstGeom prst="rect">
            <a:avLst/>
          </a:prstGeom>
        </p:spPr>
      </p:pic>
      <p:sp>
        <p:nvSpPr>
          <p:cNvPr id="10" name="Rectangle 1">
            <a:extLst>
              <a:ext uri="{FF2B5EF4-FFF2-40B4-BE49-F238E27FC236}">
                <a16:creationId xmlns:a16="http://schemas.microsoft.com/office/drawing/2014/main" id="{8A4389F3-FAD8-9874-2F62-CD805D52B7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2">
            <a:extLst>
              <a:ext uri="{FF2B5EF4-FFF2-40B4-BE49-F238E27FC236}">
                <a16:creationId xmlns:a16="http://schemas.microsoft.com/office/drawing/2014/main" id="{C48A6BDB-20A9-3CE1-FF9E-935D17D84FA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 name="Image 2">
            <a:extLst>
              <a:ext uri="{FF2B5EF4-FFF2-40B4-BE49-F238E27FC236}">
                <a16:creationId xmlns:a16="http://schemas.microsoft.com/office/drawing/2014/main" id="{706AFC4F-1F5F-6DD2-589C-3AC68DE2DD14}"/>
              </a:ext>
            </a:extLst>
          </p:cNvPr>
          <p:cNvPicPr>
            <a:picLocks noChangeAspect="1"/>
          </p:cNvPicPr>
          <p:nvPr/>
        </p:nvPicPr>
        <p:blipFill>
          <a:blip r:embed="rId13"/>
          <a:stretch>
            <a:fillRect/>
          </a:stretch>
        </p:blipFill>
        <p:spPr>
          <a:xfrm rot="10800000">
            <a:off x="10141057" y="-11220"/>
            <a:ext cx="2049081" cy="1589619"/>
          </a:xfrm>
          <a:prstGeom prst="rect">
            <a:avLst/>
          </a:prstGeom>
        </p:spPr>
      </p:pic>
    </p:spTree>
    <p:extLst>
      <p:ext uri="{BB962C8B-B14F-4D97-AF65-F5344CB8AC3E}">
        <p14:creationId xmlns:p14="http://schemas.microsoft.com/office/powerpoint/2010/main" val="309007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03BE0A-1142-63DA-5E6A-113D6339EAFE}"/>
              </a:ext>
            </a:extLst>
          </p:cNvPr>
          <p:cNvSpPr/>
          <p:nvPr/>
        </p:nvSpPr>
        <p:spPr>
          <a:xfrm>
            <a:off x="1860" y="-19878"/>
            <a:ext cx="2110740" cy="1448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noRot="1" noMove="1" noResize="1" noEditPoints="1" noAdjustHandles="1" noChangeArrowheads="1" noChangeShapeType="1"/>
          </p:cNvSpPr>
          <p:nvPr>
            <p:ph type="title"/>
          </p:nvPr>
        </p:nvSpPr>
        <p:spPr>
          <a:xfrm>
            <a:off x="0" y="-30100"/>
            <a:ext cx="12194068" cy="1448824"/>
          </a:xfrm>
          <a:solidFill>
            <a:srgbClr val="006D68"/>
          </a:solidFill>
        </p:spPr>
        <p:txBody>
          <a:bodyPr/>
          <a:lstStyle/>
          <a:p>
            <a:r>
              <a:rPr lang="fr-FR" dirty="0">
                <a:solidFill>
                  <a:schemeClr val="bg1"/>
                </a:solidFill>
                <a:latin typeface="DIN pro"/>
              </a:rPr>
              <a:t> 			</a:t>
            </a:r>
            <a:r>
              <a:rPr lang="fr-FR" sz="2400" i="1" dirty="0">
                <a:solidFill>
                  <a:schemeClr val="bg1"/>
                </a:solidFill>
                <a:latin typeface="DIN pro"/>
              </a:rPr>
              <a:t> Ouvrir le champ des possibles aux patient.es amputé.es</a:t>
            </a:r>
            <a:endParaRPr lang="fr-FR" sz="2400" dirty="0">
              <a:solidFill>
                <a:schemeClr val="bg1"/>
              </a:solidFill>
              <a:latin typeface="DIN pro"/>
            </a:endParaRPr>
          </a:p>
        </p:txBody>
      </p:sp>
      <p:sp>
        <p:nvSpPr>
          <p:cNvPr id="6" name="Espace réservé du contenu 5">
            <a:extLst>
              <a:ext uri="{FF2B5EF4-FFF2-40B4-BE49-F238E27FC236}">
                <a16:creationId xmlns:a16="http://schemas.microsoft.com/office/drawing/2014/main" id="{909CB2FE-4455-2986-A64A-0E94AA6F97D1}"/>
              </a:ext>
            </a:extLst>
          </p:cNvPr>
          <p:cNvSpPr>
            <a:spLocks noGrp="1"/>
          </p:cNvSpPr>
          <p:nvPr>
            <p:ph idx="1"/>
          </p:nvPr>
        </p:nvSpPr>
        <p:spPr>
          <a:xfrm>
            <a:off x="1011667" y="2974220"/>
            <a:ext cx="11020313" cy="3595939"/>
          </a:xfrm>
        </p:spPr>
        <p:txBody>
          <a:bodyPr vert="horz" lIns="91440" tIns="45720" rIns="91440" bIns="45720" rtlCol="0" anchor="t">
            <a:normAutofit lnSpcReduction="10000"/>
          </a:bodyPr>
          <a:lstStyle/>
          <a:p>
            <a:pPr marL="0" indent="0">
              <a:buNone/>
            </a:pPr>
            <a:r>
              <a:rPr lang="fr-FR" b="1" dirty="0">
                <a:solidFill>
                  <a:srgbClr val="EC6600"/>
                </a:solidFill>
                <a:latin typeface="DIN pro"/>
              </a:rPr>
              <a:t>Notre ingrédient secret de réussite </a:t>
            </a:r>
          </a:p>
          <a:p>
            <a:pPr marL="0" indent="0">
              <a:buNone/>
            </a:pPr>
            <a:r>
              <a:rPr lang="fr-FR" sz="1700" b="1" dirty="0">
                <a:latin typeface="DIN pro"/>
              </a:rPr>
              <a:t>LA CONFIANCE !! </a:t>
            </a:r>
            <a:endParaRPr lang="fr-FR" sz="1700" b="1" dirty="0">
              <a:solidFill>
                <a:srgbClr val="000000"/>
              </a:solidFill>
              <a:latin typeface="DIN pro"/>
            </a:endParaRPr>
          </a:p>
          <a:p>
            <a:pPr marL="0" indent="0">
              <a:buNone/>
            </a:pPr>
            <a:r>
              <a:rPr lang="fr-FR" sz="1700" b="1" dirty="0">
                <a:latin typeface="DIN pro"/>
              </a:rPr>
              <a:t>Le retour "</a:t>
            </a:r>
            <a:r>
              <a:rPr lang="fr-FR" sz="1700" b="1" dirty="0" err="1">
                <a:latin typeface="DIN pro"/>
              </a:rPr>
              <a:t>positif"des</a:t>
            </a:r>
            <a:r>
              <a:rPr lang="fr-FR" sz="1700" b="1" dirty="0">
                <a:latin typeface="DIN pro"/>
              </a:rPr>
              <a:t> patients après la visite de la Patiente Partenaire </a:t>
            </a:r>
          </a:p>
          <a:p>
            <a:pPr marL="0" indent="0">
              <a:buNone/>
            </a:pPr>
            <a:r>
              <a:rPr lang="fr-FR" sz="1700" b="1" dirty="0">
                <a:latin typeface="DIN pro"/>
              </a:rPr>
              <a:t>Implication des IDE qui proposent l'accompagnement de la Patient Partenaire </a:t>
            </a:r>
            <a:endParaRPr lang="fr-FR" sz="1400" b="1" dirty="0">
              <a:latin typeface="DIN pro"/>
            </a:endParaRPr>
          </a:p>
          <a:p>
            <a:pPr marL="0" indent="0">
              <a:buNone/>
            </a:pPr>
            <a:r>
              <a:rPr lang="fr-FR" b="1" dirty="0">
                <a:solidFill>
                  <a:srgbClr val="EC6600"/>
                </a:solidFill>
                <a:latin typeface="DIN pro"/>
              </a:rPr>
              <a:t>Bénéfices / Plus-value du travail en partenariat</a:t>
            </a:r>
          </a:p>
          <a:p>
            <a:pPr marL="0" indent="0">
              <a:buNone/>
            </a:pPr>
            <a:r>
              <a:rPr lang="fr-FR" sz="1600" b="1" u="sng" dirty="0">
                <a:latin typeface="DIN pro"/>
              </a:rPr>
              <a:t>Pour la Patiente Partenaire </a:t>
            </a:r>
            <a:r>
              <a:rPr lang="fr-FR" sz="1600" b="1" dirty="0">
                <a:latin typeface="DIN pro"/>
              </a:rPr>
              <a:t>: de la gratitude, du sens de partager son vécu, apporter aux autres ce qui nous a manqué</a:t>
            </a:r>
            <a:endParaRPr lang="fr-FR" sz="1600" dirty="0"/>
          </a:p>
          <a:p>
            <a:pPr marL="0" indent="0">
              <a:buNone/>
            </a:pPr>
            <a:r>
              <a:rPr lang="fr-FR" sz="1600" b="1" u="sng" dirty="0">
                <a:latin typeface="DIN pro"/>
              </a:rPr>
              <a:t>Pour les Patients amputés : </a:t>
            </a:r>
            <a:r>
              <a:rPr lang="fr-FR" sz="1600" b="1" dirty="0">
                <a:latin typeface="DIN pro"/>
              </a:rPr>
              <a:t>permet de se projeter et d'ouvrir les champs des possibles: le patient partenaire comme</a:t>
            </a:r>
            <a:endParaRPr lang="fr-FR" sz="1600" dirty="0"/>
          </a:p>
          <a:p>
            <a:pPr marL="0" indent="0">
              <a:buNone/>
            </a:pPr>
            <a:r>
              <a:rPr lang="fr-FR" sz="1600" b="1" dirty="0">
                <a:latin typeface="DIN pro"/>
              </a:rPr>
              <a:t>vecteur d'espoir</a:t>
            </a:r>
          </a:p>
          <a:p>
            <a:pPr marL="0" indent="0">
              <a:buNone/>
            </a:pPr>
            <a:r>
              <a:rPr lang="fr-FR" sz="1600" b="1" u="sng" dirty="0">
                <a:latin typeface="DIN pro"/>
              </a:rPr>
              <a:t>Pour l'équipe: </a:t>
            </a:r>
            <a:r>
              <a:rPr lang="fr-FR" sz="1600" b="1" dirty="0">
                <a:latin typeface="DIN pro"/>
              </a:rPr>
              <a:t>« ça nous aide sur l’aspect psychologique du patient » « </a:t>
            </a:r>
            <a:r>
              <a:rPr lang="fr-FR" sz="1600" b="1" i="1" dirty="0">
                <a:latin typeface="DIN pro"/>
              </a:rPr>
              <a:t>avec Alexandrine ils prennent le temps </a:t>
            </a:r>
            <a:r>
              <a:rPr lang="fr-FR" sz="1600" b="1" dirty="0">
                <a:latin typeface="DIN pro"/>
              </a:rPr>
              <a:t>», </a:t>
            </a:r>
            <a:r>
              <a:rPr lang="fr-FR" sz="1600" b="1" i="1" dirty="0">
                <a:latin typeface="DIN pro"/>
              </a:rPr>
              <a:t>« la relation soignant/soigné est plus qualitative après le passage d’Alexandrine. » « ils sont plus apaisés et plus ouverts avec nous » « ça nous aide beaucoup à les prendre en charge plus sereinement pour eux »</a:t>
            </a:r>
          </a:p>
          <a:p>
            <a:pPr marL="0" indent="0">
              <a:buNone/>
            </a:pPr>
            <a:endParaRPr lang="fr-FR" sz="1400" b="1" dirty="0">
              <a:latin typeface="DIN pro"/>
            </a:endParaRPr>
          </a:p>
          <a:p>
            <a:pPr marL="0" indent="0">
              <a:buNone/>
            </a:pPr>
            <a:endParaRPr lang="fr-FR" sz="1400" b="1" dirty="0">
              <a:latin typeface="DIN pro"/>
            </a:endParaRPr>
          </a:p>
        </p:txBody>
      </p:sp>
      <p:pic>
        <p:nvPicPr>
          <p:cNvPr id="7" name="Graphique 6" descr="Sel et poivre avec un remplissage uni">
            <a:extLst>
              <a:ext uri="{FF2B5EF4-FFF2-40B4-BE49-F238E27FC236}">
                <a16:creationId xmlns:a16="http://schemas.microsoft.com/office/drawing/2014/main" id="{E8FF5D8D-1A56-571A-A90E-8CECAE08B2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 y="2971800"/>
            <a:ext cx="914400" cy="914400"/>
          </a:xfrm>
          <a:prstGeom prst="rect">
            <a:avLst/>
          </a:prstGeom>
        </p:spPr>
      </p:pic>
      <p:pic>
        <p:nvPicPr>
          <p:cNvPr id="36" name="Graphique 35" descr="Cerises avec un remplissage uni">
            <a:extLst>
              <a:ext uri="{FF2B5EF4-FFF2-40B4-BE49-F238E27FC236}">
                <a16:creationId xmlns:a16="http://schemas.microsoft.com/office/drawing/2014/main" id="{CAA747B3-7EC5-340A-1762-5AD2E76417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33" y="4089043"/>
            <a:ext cx="1028700" cy="1028700"/>
          </a:xfrm>
          <a:prstGeom prst="rect">
            <a:avLst/>
          </a:prstGeom>
        </p:spPr>
      </p:pic>
      <p:sp>
        <p:nvSpPr>
          <p:cNvPr id="14" name="Espace réservé du contenu 5">
            <a:extLst>
              <a:ext uri="{FF2B5EF4-FFF2-40B4-BE49-F238E27FC236}">
                <a16:creationId xmlns:a16="http://schemas.microsoft.com/office/drawing/2014/main" id="{4A98C9CF-83E4-C6BE-35A4-38CDE75FC9F0}"/>
              </a:ext>
            </a:extLst>
          </p:cNvPr>
          <p:cNvSpPr txBox="1">
            <a:spLocks/>
          </p:cNvSpPr>
          <p:nvPr/>
        </p:nvSpPr>
        <p:spPr>
          <a:xfrm>
            <a:off x="223311" y="1605503"/>
            <a:ext cx="11745377" cy="1240008"/>
          </a:xfrm>
          <a:prstGeom prst="rect">
            <a:avLst/>
          </a:prstGeom>
          <a:ln>
            <a:solidFill>
              <a:srgbClr val="00A4AF"/>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rgbClr val="EC6600"/>
                </a:solidFill>
                <a:latin typeface="DIN pro"/>
              </a:rPr>
              <a:t>Perspectives </a:t>
            </a:r>
          </a:p>
          <a:p>
            <a:pPr marL="0" indent="0">
              <a:buNone/>
            </a:pPr>
            <a:r>
              <a:rPr lang="fr-FR" sz="1800" b="1" dirty="0">
                <a:latin typeface="DIN pro"/>
              </a:rPr>
              <a:t>Améliorer le travail de collaboration au sein du service entre chirurgiens, cadres, médecins, IDE, kinés… pour une meilleure prise en charge des patients amputés dans leur confort et leur bien être. </a:t>
            </a:r>
          </a:p>
        </p:txBody>
      </p:sp>
      <p:pic>
        <p:nvPicPr>
          <p:cNvPr id="13" name="Graphique 12" descr="Couronne avec un remplissage uni">
            <a:extLst>
              <a:ext uri="{FF2B5EF4-FFF2-40B4-BE49-F238E27FC236}">
                <a16:creationId xmlns:a16="http://schemas.microsoft.com/office/drawing/2014/main" id="{9ABD122D-3EA7-4AA2-110B-D609A46489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53799" y="1641024"/>
            <a:ext cx="593994" cy="593994"/>
          </a:xfrm>
          <a:prstGeom prst="rect">
            <a:avLst/>
          </a:prstGeom>
        </p:spPr>
      </p:pic>
      <p:pic>
        <p:nvPicPr>
          <p:cNvPr id="3" name="Image 2" descr="Une image contenant texte, Police, logo, Graphique&#10;&#10;Le contenu généré par l’IA peut être incorrect.">
            <a:extLst>
              <a:ext uri="{FF2B5EF4-FFF2-40B4-BE49-F238E27FC236}">
                <a16:creationId xmlns:a16="http://schemas.microsoft.com/office/drawing/2014/main" id="{5345489E-8609-2C8F-2C1D-6DF6B9E00C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 y="-30677"/>
            <a:ext cx="2110740" cy="1463040"/>
          </a:xfrm>
          <a:prstGeom prst="rect">
            <a:avLst/>
          </a:prstGeom>
        </p:spPr>
      </p:pic>
      <p:sp>
        <p:nvSpPr>
          <p:cNvPr id="10" name="Rectangle 1">
            <a:extLst>
              <a:ext uri="{FF2B5EF4-FFF2-40B4-BE49-F238E27FC236}">
                <a16:creationId xmlns:a16="http://schemas.microsoft.com/office/drawing/2014/main" id="{16AD5D35-B5D6-5B5F-F55C-A4B589FAFED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6" name="Image 15">
            <a:extLst>
              <a:ext uri="{FF2B5EF4-FFF2-40B4-BE49-F238E27FC236}">
                <a16:creationId xmlns:a16="http://schemas.microsoft.com/office/drawing/2014/main" id="{BB307A7F-0521-A57D-2A8F-6F45E5E00818}"/>
              </a:ext>
            </a:extLst>
          </p:cNvPr>
          <p:cNvPicPr>
            <a:picLocks noChangeAspect="1"/>
          </p:cNvPicPr>
          <p:nvPr/>
        </p:nvPicPr>
        <p:blipFill>
          <a:blip r:embed="rId9"/>
          <a:stretch>
            <a:fillRect/>
          </a:stretch>
        </p:blipFill>
        <p:spPr>
          <a:xfrm rot="10800000">
            <a:off x="10160934" y="-43741"/>
            <a:ext cx="2049081" cy="1462464"/>
          </a:xfrm>
          <a:prstGeom prst="rect">
            <a:avLst/>
          </a:prstGeom>
        </p:spPr>
      </p:pic>
      <p:pic>
        <p:nvPicPr>
          <p:cNvPr id="9" name="Image 8">
            <a:extLst>
              <a:ext uri="{FF2B5EF4-FFF2-40B4-BE49-F238E27FC236}">
                <a16:creationId xmlns:a16="http://schemas.microsoft.com/office/drawing/2014/main" id="{D5318961-43D2-B68D-E7CD-81410A977923}"/>
              </a:ext>
            </a:extLst>
          </p:cNvPr>
          <p:cNvPicPr>
            <a:picLocks noChangeAspect="1"/>
          </p:cNvPicPr>
          <p:nvPr/>
        </p:nvPicPr>
        <p:blipFill>
          <a:blip r:embed="rId10"/>
          <a:stretch>
            <a:fillRect/>
          </a:stretch>
        </p:blipFill>
        <p:spPr>
          <a:xfrm>
            <a:off x="8301228" y="2845511"/>
            <a:ext cx="3719412" cy="2053748"/>
          </a:xfrm>
          <a:prstGeom prst="rect">
            <a:avLst/>
          </a:prstGeom>
        </p:spPr>
      </p:pic>
    </p:spTree>
    <p:extLst>
      <p:ext uri="{BB962C8B-B14F-4D97-AF65-F5344CB8AC3E}">
        <p14:creationId xmlns:p14="http://schemas.microsoft.com/office/powerpoint/2010/main" val="29674409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B1347F81E56647A8C69BA99E127FFB" ma:contentTypeVersion="17" ma:contentTypeDescription="Crée un document." ma:contentTypeScope="" ma:versionID="3d84da10d4977c42a1b3017269a68705">
  <xsd:schema xmlns:xsd="http://www.w3.org/2001/XMLSchema" xmlns:xs="http://www.w3.org/2001/XMLSchema" xmlns:p="http://schemas.microsoft.com/office/2006/metadata/properties" xmlns:ns2="3cf13acf-dc74-45d8-9e73-3f56e4303dcf" xmlns:ns3="d43540e9-f9b3-44e4-9584-5d1a607d9baa" targetNamespace="http://schemas.microsoft.com/office/2006/metadata/properties" ma:root="true" ma:fieldsID="e1e80c38e215678d3edd1deeda5367fc" ns2:_="" ns3:_="">
    <xsd:import namespace="3cf13acf-dc74-45d8-9e73-3f56e4303dcf"/>
    <xsd:import namespace="d43540e9-f9b3-44e4-9584-5d1a607d9ba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13acf-dc74-45d8-9e73-3f56e4303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9d712eb4-d88e-4a63-a0be-e68d4481028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3540e9-f9b3-44e4-9584-5d1a607d9ba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505c22a-29da-424e-b28f-5b40fc7d6f5c}" ma:internalName="TaxCatchAll" ma:showField="CatchAllData" ma:web="d43540e9-f9b3-44e4-9584-5d1a607d9b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A0D4F1-2006-4243-ACBB-CEB401A966A1}">
  <ds:schemaRefs>
    <ds:schemaRef ds:uri="http://schemas.microsoft.com/sharepoint/v3/contenttype/forms"/>
  </ds:schemaRefs>
</ds:datastoreItem>
</file>

<file path=customXml/itemProps2.xml><?xml version="1.0" encoding="utf-8"?>
<ds:datastoreItem xmlns:ds="http://schemas.openxmlformats.org/officeDocument/2006/customXml" ds:itemID="{8F31744E-7773-4149-9247-DE8E6A1FA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13acf-dc74-45d8-9e73-3f56e4303dcf"/>
    <ds:schemaRef ds:uri="d43540e9-f9b3-44e4-9584-5d1a607d9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Widescreen</PresentationFormat>
  <Paragraphs>45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Ouvrir le champ des possibles aux patient.es amputé.es </vt:lpstr>
      <vt:lpstr>   Ouvrir le champ des possibles aux patient.es amputé.es</vt:lpstr>
      <vt:lpstr>     Ouvrir le champ des possibles aux patient.es amputé.es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Olivia</dc:creator>
  <cp:lastModifiedBy>Amanda Olivon</cp:lastModifiedBy>
  <cp:revision>334</cp:revision>
  <dcterms:created xsi:type="dcterms:W3CDTF">2024-05-07T16:28:12Z</dcterms:created>
  <dcterms:modified xsi:type="dcterms:W3CDTF">2025-09-15T07:36:07Z</dcterms:modified>
</cp:coreProperties>
</file>